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8" r:id="rId12"/>
    <p:sldId id="25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6C7FB0-35F9-4B4C-A397-C260218D0DAB}" v="1" dt="2025-02-18T04:04:05.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ijit das" userId="2adf46c6b946398d" providerId="LiveId" clId="{FF6C7FB0-35F9-4B4C-A397-C260218D0DAB}"/>
    <pc:docChg chg="undo custSel modSld">
      <pc:chgData name="arijit das" userId="2adf46c6b946398d" providerId="LiveId" clId="{FF6C7FB0-35F9-4B4C-A397-C260218D0DAB}" dt="2025-02-18T04:08:14.362" v="34" actId="14100"/>
      <pc:docMkLst>
        <pc:docMk/>
      </pc:docMkLst>
      <pc:sldChg chg="addSp delSp modSp mod">
        <pc:chgData name="arijit das" userId="2adf46c6b946398d" providerId="LiveId" clId="{FF6C7FB0-35F9-4B4C-A397-C260218D0DAB}" dt="2025-02-18T04:08:14.362" v="34" actId="14100"/>
        <pc:sldMkLst>
          <pc:docMk/>
          <pc:sldMk cId="3867058790" sldId="256"/>
        </pc:sldMkLst>
        <pc:spChg chg="mod">
          <ac:chgData name="arijit das" userId="2adf46c6b946398d" providerId="LiveId" clId="{FF6C7FB0-35F9-4B4C-A397-C260218D0DAB}" dt="2025-02-18T04:07:51.596" v="28" actId="14100"/>
          <ac:spMkLst>
            <pc:docMk/>
            <pc:sldMk cId="3867058790" sldId="256"/>
            <ac:spMk id="3" creationId="{DC0BEC8B-E7ED-D825-9BCA-810F4AB02113}"/>
          </ac:spMkLst>
        </pc:spChg>
        <pc:spChg chg="mod">
          <ac:chgData name="arijit das" userId="2adf46c6b946398d" providerId="LiveId" clId="{FF6C7FB0-35F9-4B4C-A397-C260218D0DAB}" dt="2025-02-18T04:07:43.832" v="17" actId="14100"/>
          <ac:spMkLst>
            <pc:docMk/>
            <pc:sldMk cId="3867058790" sldId="256"/>
            <ac:spMk id="9" creationId="{08B27B9A-ABE7-57F0-8C5D-6478522BBAFF}"/>
          </ac:spMkLst>
        </pc:spChg>
        <pc:picChg chg="add mod">
          <ac:chgData name="arijit das" userId="2adf46c6b946398d" providerId="LiveId" clId="{FF6C7FB0-35F9-4B4C-A397-C260218D0DAB}" dt="2025-02-18T04:08:14.362" v="34" actId="14100"/>
          <ac:picMkLst>
            <pc:docMk/>
            <pc:sldMk cId="3867058790" sldId="256"/>
            <ac:picMk id="4" creationId="{E862C9FE-A022-33C2-F1A5-6A00893581B2}"/>
          </ac:picMkLst>
        </pc:picChg>
        <pc:picChg chg="del">
          <ac:chgData name="arijit das" userId="2adf46c6b946398d" providerId="LiveId" clId="{FF6C7FB0-35F9-4B4C-A397-C260218D0DAB}" dt="2025-02-18T04:04:02.525" v="0" actId="478"/>
          <ac:picMkLst>
            <pc:docMk/>
            <pc:sldMk cId="3867058790" sldId="256"/>
            <ac:picMk id="5" creationId="{9E3F6F32-DDF8-DD81-D5F3-7E5AC920BE7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D11C-81D3-BBA3-BD61-4533BAC898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FD4B442-C9B7-0AF8-4879-8E8CF9D1B3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8F3FF02-4042-1B8D-EDDF-E21CAFCB017F}"/>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5" name="Footer Placeholder 4">
            <a:extLst>
              <a:ext uri="{FF2B5EF4-FFF2-40B4-BE49-F238E27FC236}">
                <a16:creationId xmlns:a16="http://schemas.microsoft.com/office/drawing/2014/main" id="{B0A1A326-8909-7E4E-7BC9-A1FFEAC8485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8278C33-2A75-E026-D216-61AEFCFA4A20}"/>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174353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8C46-FED4-D572-5FCF-E7C2BDEAE76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3C018C1-3D2D-59DF-2358-FE0535AAA9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C06ADE6-67B8-01ED-BDAB-383CB933A78F}"/>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5" name="Footer Placeholder 4">
            <a:extLst>
              <a:ext uri="{FF2B5EF4-FFF2-40B4-BE49-F238E27FC236}">
                <a16:creationId xmlns:a16="http://schemas.microsoft.com/office/drawing/2014/main" id="{B5B29EF5-2E06-5A20-6980-65AD10208AB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FF9CF3-1960-4ECC-1711-5B23E24AD3EE}"/>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622309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C3E67-2528-B15E-0710-0B298E96F0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4FE1817-523E-79C9-EF6D-B6BDC58003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8E905F-58F8-833C-BFFF-A2292335804D}"/>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5" name="Footer Placeholder 4">
            <a:extLst>
              <a:ext uri="{FF2B5EF4-FFF2-40B4-BE49-F238E27FC236}">
                <a16:creationId xmlns:a16="http://schemas.microsoft.com/office/drawing/2014/main" id="{D9102EC3-E99B-B091-B95A-B9946BF3F9A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453ADC3-2887-48C2-958C-A0F46B36A57B}"/>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2887612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25021-880A-4F60-EE97-A2279302BC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1D166ED-F5FE-3617-7365-7A27736168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C0E2B49-00A2-1C72-E9F0-2FA7052F39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2641D7C-8A98-AACC-8C7A-9279A25F3182}"/>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6" name="Footer Placeholder 5">
            <a:extLst>
              <a:ext uri="{FF2B5EF4-FFF2-40B4-BE49-F238E27FC236}">
                <a16:creationId xmlns:a16="http://schemas.microsoft.com/office/drawing/2014/main" id="{13C11862-3A93-4809-B639-E99CE11596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A91F92-DC03-9332-5ED0-F24F09FD0C37}"/>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1610851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C9CD-52DC-8F25-0400-650428F701B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FABD5F9-07A6-0D82-D95E-DC74384680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6F8129-CFEE-AF54-944C-BC51741F27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265304A-9BB7-8CB2-3AC2-CB9D723B6B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51C30C-51A3-1610-E2FA-A9505FA58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696794-2084-FF2D-AAB0-EB9CFF81D786}"/>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8" name="Footer Placeholder 7">
            <a:extLst>
              <a:ext uri="{FF2B5EF4-FFF2-40B4-BE49-F238E27FC236}">
                <a16:creationId xmlns:a16="http://schemas.microsoft.com/office/drawing/2014/main" id="{90ADDAE2-D9F6-E869-394C-C30C5367FA9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15F94BF-FFBF-5573-7F6C-783C0204E65B}"/>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3338798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5C1BE-991B-C3BD-3514-65F02A9AC34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AB11DF1-59FC-6ABD-1904-031FB3256E29}"/>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4" name="Footer Placeholder 3">
            <a:extLst>
              <a:ext uri="{FF2B5EF4-FFF2-40B4-BE49-F238E27FC236}">
                <a16:creationId xmlns:a16="http://schemas.microsoft.com/office/drawing/2014/main" id="{90D48BAC-F2C1-4685-8B0C-F8C23DCCCAF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83C90C2-7FF7-4768-FBCE-C4FC11068F83}"/>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3273341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424732-D2E2-0039-4EAF-585C9EED76C8}"/>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3" name="Footer Placeholder 2">
            <a:extLst>
              <a:ext uri="{FF2B5EF4-FFF2-40B4-BE49-F238E27FC236}">
                <a16:creationId xmlns:a16="http://schemas.microsoft.com/office/drawing/2014/main" id="{A091F43F-04BD-1661-0618-AD245EC2657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06B5AF7-2D19-B98B-7338-A017D335D0E1}"/>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1960951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76017-6894-FCE8-FF70-3106B14967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0418770-C527-3E19-083C-8D8A2F41CF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1AD9C92-8DFD-AB98-C88A-D59439B5D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DF0108-8E23-546B-3F72-247E6F3EEC79}"/>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6" name="Footer Placeholder 5">
            <a:extLst>
              <a:ext uri="{FF2B5EF4-FFF2-40B4-BE49-F238E27FC236}">
                <a16:creationId xmlns:a16="http://schemas.microsoft.com/office/drawing/2014/main" id="{09062442-FDEF-8176-1523-943B47E53A7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6D173F7-EAE9-D00E-6000-F5307332EABE}"/>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2381406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5ECB4-B780-6E32-A22A-2CFAB03430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38F2011-74DC-70FC-3A88-75649FD53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584D02B-641B-8621-4483-6321665F2B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D0783B-FE74-0F4C-2E17-D8D5CF4E1785}"/>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6" name="Footer Placeholder 5">
            <a:extLst>
              <a:ext uri="{FF2B5EF4-FFF2-40B4-BE49-F238E27FC236}">
                <a16:creationId xmlns:a16="http://schemas.microsoft.com/office/drawing/2014/main" id="{E66D84FC-7E23-3973-6F22-07E84129186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AD80ADA-56D2-1DE5-3AC8-8DE4AC07B350}"/>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4192161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C8A7-3E8D-A50E-9803-5C143325719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D073C7E-E2DC-26BA-F625-AD419A5F0C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908396B-68C9-CA3C-A1AA-3A68087CC83C}"/>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5" name="Footer Placeholder 4">
            <a:extLst>
              <a:ext uri="{FF2B5EF4-FFF2-40B4-BE49-F238E27FC236}">
                <a16:creationId xmlns:a16="http://schemas.microsoft.com/office/drawing/2014/main" id="{67A15146-990C-E829-792A-0ABEA7CBADC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13D52D-6788-5177-DEFE-154C29B9BE63}"/>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4184654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319312-119D-82C5-FF87-3ADB372E92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4590567-A29B-656C-C6AA-4C1BCCA399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BA4CA09-4348-870F-412A-4B44E7672C98}"/>
              </a:ext>
            </a:extLst>
          </p:cNvPr>
          <p:cNvSpPr>
            <a:spLocks noGrp="1"/>
          </p:cNvSpPr>
          <p:nvPr>
            <p:ph type="dt" sz="half" idx="10"/>
          </p:nvPr>
        </p:nvSpPr>
        <p:spPr/>
        <p:txBody>
          <a:bodyPr/>
          <a:lstStyle/>
          <a:p>
            <a:fld id="{C9C4A901-6D46-4DBF-8273-B891FA27DB55}" type="datetimeFigureOut">
              <a:rPr lang="en-IN" smtClean="0"/>
              <a:t>18-02-2025</a:t>
            </a:fld>
            <a:endParaRPr lang="en-IN"/>
          </a:p>
        </p:txBody>
      </p:sp>
      <p:sp>
        <p:nvSpPr>
          <p:cNvPr id="5" name="Footer Placeholder 4">
            <a:extLst>
              <a:ext uri="{FF2B5EF4-FFF2-40B4-BE49-F238E27FC236}">
                <a16:creationId xmlns:a16="http://schemas.microsoft.com/office/drawing/2014/main" id="{3FD2C841-BCC6-F282-37C1-B0B0DE54F5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263A5A1-9BB5-FB7C-9E70-BFBAC176E8B7}"/>
              </a:ext>
            </a:extLst>
          </p:cNvPr>
          <p:cNvSpPr>
            <a:spLocks noGrp="1"/>
          </p:cNvSpPr>
          <p:nvPr>
            <p:ph type="sldNum" sz="quarter" idx="12"/>
          </p:nvPr>
        </p:nvSpPr>
        <p:spPr/>
        <p:txBody>
          <a:bodyPr/>
          <a:lstStyle/>
          <a:p>
            <a:fld id="{612EA4D0-4C2C-4190-809B-ECFD64896158}" type="slidenum">
              <a:rPr lang="en-IN" smtClean="0"/>
              <a:t>‹#›</a:t>
            </a:fld>
            <a:endParaRPr lang="en-IN"/>
          </a:p>
        </p:txBody>
      </p:sp>
    </p:spTree>
    <p:extLst>
      <p:ext uri="{BB962C8B-B14F-4D97-AF65-F5344CB8AC3E}">
        <p14:creationId xmlns:p14="http://schemas.microsoft.com/office/powerpoint/2010/main" val="2644735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57C1B9-3E17-1138-312A-55BE6A1F9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236F3E9-F75F-8BC3-E8D6-DC2303CF7C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D9921F-BCBE-213B-62BF-0DDB17A97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4A901-6D46-4DBF-8273-B891FA27DB55}" type="datetimeFigureOut">
              <a:rPr lang="en-IN" smtClean="0"/>
              <a:t>18-02-2025</a:t>
            </a:fld>
            <a:endParaRPr lang="en-IN"/>
          </a:p>
        </p:txBody>
      </p:sp>
      <p:sp>
        <p:nvSpPr>
          <p:cNvPr id="5" name="Footer Placeholder 4">
            <a:extLst>
              <a:ext uri="{FF2B5EF4-FFF2-40B4-BE49-F238E27FC236}">
                <a16:creationId xmlns:a16="http://schemas.microsoft.com/office/drawing/2014/main" id="{CE93C051-43EB-7B81-9107-DC7DF34F67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9F69258-6420-5DB7-E3ED-0249FBFAE0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2EA4D0-4C2C-4190-809B-ECFD64896158}" type="slidenum">
              <a:rPr lang="en-IN" smtClean="0"/>
              <a:t>‹#›</a:t>
            </a:fld>
            <a:endParaRPr lang="en-IN"/>
          </a:p>
        </p:txBody>
      </p:sp>
    </p:spTree>
    <p:extLst>
      <p:ext uri="{BB962C8B-B14F-4D97-AF65-F5344CB8AC3E}">
        <p14:creationId xmlns:p14="http://schemas.microsoft.com/office/powerpoint/2010/main" val="1433998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creativephotogm@gmail.com" TargetMode="External"/><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hyperlink" Target="https://docs.google.com/forms/d/e/1FAIpQLSd1zaAb0yVnq-d8EZX7XhG5hfw-fsCl41P2tn4nO15BEyi8ow/viewform?usp=head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B64F2-A50A-E9B0-ECD5-8EF9D3DC91A4}"/>
              </a:ext>
            </a:extLst>
          </p:cNvPr>
          <p:cNvSpPr>
            <a:spLocks noGrp="1"/>
          </p:cNvSpPr>
          <p:nvPr>
            <p:ph type="ctrTitle"/>
          </p:nvPr>
        </p:nvSpPr>
        <p:spPr>
          <a:xfrm>
            <a:off x="1809750" y="1060705"/>
            <a:ext cx="8572500" cy="1490471"/>
          </a:xfrm>
        </p:spPr>
        <p:txBody>
          <a:bodyPr>
            <a:normAutofit/>
          </a:bodyPr>
          <a:lstStyle/>
          <a:p>
            <a:endParaRPr lang="en-IN" dirty="0"/>
          </a:p>
        </p:txBody>
      </p:sp>
      <p:pic>
        <p:nvPicPr>
          <p:cNvPr id="4" name="Picture 3">
            <a:extLst>
              <a:ext uri="{FF2B5EF4-FFF2-40B4-BE49-F238E27FC236}">
                <a16:creationId xmlns:a16="http://schemas.microsoft.com/office/drawing/2014/main" id="{E862C9FE-A022-33C2-F1A5-6A00893581B2}"/>
              </a:ext>
            </a:extLst>
          </p:cNvPr>
          <p:cNvPicPr>
            <a:picLocks noChangeAspect="1"/>
          </p:cNvPicPr>
          <p:nvPr/>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DC0BEC8B-E7ED-D825-9BCA-810F4AB02113}"/>
              </a:ext>
            </a:extLst>
          </p:cNvPr>
          <p:cNvSpPr>
            <a:spLocks noGrp="1"/>
          </p:cNvSpPr>
          <p:nvPr>
            <p:ph type="subTitle" idx="1"/>
          </p:nvPr>
        </p:nvSpPr>
        <p:spPr>
          <a:xfrm>
            <a:off x="0" y="1060704"/>
            <a:ext cx="12192000" cy="5225795"/>
          </a:xfrm>
        </p:spPr>
        <p:txBody>
          <a:bodyPr/>
          <a:lstStyle/>
          <a:p>
            <a:endParaRPr lang="en-US" dirty="0"/>
          </a:p>
        </p:txBody>
      </p:sp>
      <p:sp>
        <p:nvSpPr>
          <p:cNvPr id="9" name="TextBox 8">
            <a:extLst>
              <a:ext uri="{FF2B5EF4-FFF2-40B4-BE49-F238E27FC236}">
                <a16:creationId xmlns:a16="http://schemas.microsoft.com/office/drawing/2014/main" id="{08B27B9A-ABE7-57F0-8C5D-6478522BBAFF}"/>
              </a:ext>
            </a:extLst>
          </p:cNvPr>
          <p:cNvSpPr txBox="1"/>
          <p:nvPr/>
        </p:nvSpPr>
        <p:spPr>
          <a:xfrm>
            <a:off x="-576072" y="571501"/>
            <a:ext cx="11795760" cy="1844608"/>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00B0F0"/>
                </a:solidFill>
                <a:effectLst/>
                <a:uLnTx/>
                <a:uFillTx/>
                <a:latin typeface="Imprint MT Shadow" panose="04020605060303030202" pitchFamily="82" charset="0"/>
                <a:ea typeface="+mn-ea"/>
                <a:cs typeface="+mn-cs"/>
              </a:rPr>
              <a:t>GANGADHARPUR MAHAVIDYAMANDIR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00B0F0"/>
                </a:solidFill>
                <a:effectLst/>
                <a:uLnTx/>
                <a:uFillTx/>
                <a:latin typeface="Imprint MT Shadow" panose="04020605060303030202" pitchFamily="82" charset="0"/>
                <a:ea typeface="+mn-ea"/>
                <a:cs typeface="+mn-cs"/>
              </a:rPr>
              <a:t>HOWRAH</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002060"/>
                </a:solidFill>
                <a:effectLst/>
                <a:uLnTx/>
                <a:uFillTx/>
                <a:latin typeface="Imprint MT Shadow" panose="04020605060303030202" pitchFamily="82" charset="0"/>
                <a:ea typeface="+mn-ea"/>
                <a:cs typeface="+mn-cs"/>
              </a:rPr>
              <a:t>    PHOTOGRAPHY CLUB</a:t>
            </a:r>
            <a:endParaRPr kumimoji="0" lang="en-IN" sz="3600" b="0" i="0" u="none" strike="noStrike" kern="1200" cap="none" spc="0" normalizeH="0" baseline="0" noProof="0" dirty="0">
              <a:ln>
                <a:noFill/>
              </a:ln>
              <a:solidFill>
                <a:srgbClr val="002060"/>
              </a:solidFill>
              <a:effectLst/>
              <a:uLnTx/>
              <a:uFillTx/>
              <a:latin typeface="Imprint MT Shadow" panose="04020605060303030202" pitchFamily="82" charset="0"/>
              <a:ea typeface="+mn-ea"/>
              <a:cs typeface="+mn-cs"/>
            </a:endParaRPr>
          </a:p>
        </p:txBody>
      </p:sp>
      <p:sp>
        <p:nvSpPr>
          <p:cNvPr id="11" name="TextBox 10">
            <a:extLst>
              <a:ext uri="{FF2B5EF4-FFF2-40B4-BE49-F238E27FC236}">
                <a16:creationId xmlns:a16="http://schemas.microsoft.com/office/drawing/2014/main" id="{BE6ABF0B-6EE5-7FEB-633B-E2FBF14CC217}"/>
              </a:ext>
            </a:extLst>
          </p:cNvPr>
          <p:cNvSpPr txBox="1"/>
          <p:nvPr/>
        </p:nvSpPr>
        <p:spPr>
          <a:xfrm>
            <a:off x="2018157" y="2443647"/>
            <a:ext cx="8155686" cy="461665"/>
          </a:xfrm>
          <a:prstGeom prst="rect">
            <a:avLst/>
          </a:prstGeom>
          <a:noFill/>
        </p:spPr>
        <p:txBody>
          <a:bodyPr wrap="square">
            <a:spAutoFit/>
          </a:bodyPr>
          <a:lstStyle/>
          <a:p>
            <a:r>
              <a:rPr lang="en-US" sz="2400" b="0" i="0" dirty="0">
                <a:solidFill>
                  <a:srgbClr val="FFFF00"/>
                </a:solidFill>
                <a:effectLst/>
                <a:latin typeface="Lato" panose="020F0502020204030203" pitchFamily="34" charset="0"/>
              </a:rPr>
              <a:t>Make a statement without saying a word……………</a:t>
            </a:r>
          </a:p>
        </p:txBody>
      </p:sp>
    </p:spTree>
    <p:extLst>
      <p:ext uri="{BB962C8B-B14F-4D97-AF65-F5344CB8AC3E}">
        <p14:creationId xmlns:p14="http://schemas.microsoft.com/office/powerpoint/2010/main" val="3867058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6CCCE-155C-96F9-C473-EBEC467E332A}"/>
              </a:ext>
            </a:extLst>
          </p:cNvPr>
          <p:cNvSpPr>
            <a:spLocks noGrp="1"/>
          </p:cNvSpPr>
          <p:nvPr>
            <p:ph type="ctrTitle"/>
          </p:nvPr>
        </p:nvSpPr>
        <p:spPr>
          <a:xfrm>
            <a:off x="1524000" y="1122363"/>
            <a:ext cx="8698992" cy="349821"/>
          </a:xfrm>
        </p:spPr>
        <p:txBody>
          <a:bodyPr>
            <a:normAutofit fontScale="90000"/>
          </a:bodyPr>
          <a:lstStyle/>
          <a:p>
            <a:endParaRPr lang="en-IN" dirty="0"/>
          </a:p>
        </p:txBody>
      </p:sp>
      <p:sp>
        <p:nvSpPr>
          <p:cNvPr id="3" name="Subtitle 2">
            <a:extLst>
              <a:ext uri="{FF2B5EF4-FFF2-40B4-BE49-F238E27FC236}">
                <a16:creationId xmlns:a16="http://schemas.microsoft.com/office/drawing/2014/main" id="{D53D67FD-0CDE-9DCB-9947-64EE50F02D14}"/>
              </a:ext>
            </a:extLst>
          </p:cNvPr>
          <p:cNvSpPr>
            <a:spLocks noGrp="1"/>
          </p:cNvSpPr>
          <p:nvPr>
            <p:ph type="subTitle" idx="1"/>
          </p:nvPr>
        </p:nvSpPr>
        <p:spPr>
          <a:xfrm>
            <a:off x="320040" y="502921"/>
            <a:ext cx="11676888" cy="5440680"/>
          </a:xfrm>
        </p:spPr>
        <p:style>
          <a:lnRef idx="1">
            <a:schemeClr val="accent6"/>
          </a:lnRef>
          <a:fillRef idx="2">
            <a:schemeClr val="accent6"/>
          </a:fillRef>
          <a:effectRef idx="1">
            <a:schemeClr val="accent6"/>
          </a:effectRef>
          <a:fontRef idx="minor">
            <a:schemeClr val="dk1"/>
          </a:fontRef>
        </p:style>
        <p:txBody>
          <a:bodyPr>
            <a:normAutofit/>
          </a:bodyPr>
          <a:lstStyle/>
          <a:p>
            <a:pPr algn="just"/>
            <a:endParaRPr lang="en-US" sz="2800" b="1" i="0" dirty="0">
              <a:solidFill>
                <a:srgbClr val="002060"/>
              </a:solidFill>
              <a:effectLst/>
              <a:latin typeface="Times New Roman" panose="02020603050405020304" pitchFamily="18" charset="0"/>
              <a:cs typeface="Times New Roman" panose="02020603050405020304" pitchFamily="18" charset="0"/>
            </a:endParaRPr>
          </a:p>
          <a:p>
            <a:pPr algn="just"/>
            <a:r>
              <a:rPr lang="en-US" sz="2800" b="1" i="0" dirty="0">
                <a:solidFill>
                  <a:srgbClr val="002060"/>
                </a:solidFill>
                <a:effectLst/>
                <a:latin typeface="Times New Roman" panose="02020603050405020304" pitchFamily="18" charset="0"/>
                <a:cs typeface="Times New Roman" panose="02020603050405020304" pitchFamily="18" charset="0"/>
              </a:rPr>
              <a:t>Photography Club</a:t>
            </a:r>
            <a:r>
              <a:rPr lang="en-US" sz="2800" b="0" i="0" dirty="0">
                <a:solidFill>
                  <a:srgbClr val="002060"/>
                </a:solidFill>
                <a:effectLst/>
                <a:latin typeface="Times New Roman" panose="02020603050405020304" pitchFamily="18" charset="0"/>
                <a:cs typeface="Times New Roman" panose="02020603050405020304" pitchFamily="18" charset="0"/>
              </a:rPr>
              <a:t> of Gangadharpur Mahavidyamandir is a platform to bring together the like-minded people and share knowledge about the art and science of Photography. The club encourages students to study light and imparts tips on composition. The club organizes activities that give a chance to learn photography, utilize their camera to the fullest and become sensitized to the world around. The club focuses on interaction between experts and students in addition to enhancing peer learning in photography and builds an environment to capture memories forever.</a:t>
            </a:r>
            <a:endParaRPr lang="en-IN" sz="2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4513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F9BB8-4EE7-E21A-2A86-61130732D465}"/>
              </a:ext>
            </a:extLst>
          </p:cNvPr>
          <p:cNvSpPr>
            <a:spLocks noGrp="1"/>
          </p:cNvSpPr>
          <p:nvPr>
            <p:ph type="title"/>
          </p:nvPr>
        </p:nvSpPr>
        <p:spPr/>
        <p:txBody>
          <a:bodyPr/>
          <a:lstStyle/>
          <a:p>
            <a:pPr algn="ctr"/>
            <a:r>
              <a:rPr lang="en-IN" dirty="0">
                <a:solidFill>
                  <a:srgbClr val="7030A0"/>
                </a:solidFill>
                <a:latin typeface="Gill Sans Ultra Bold" panose="020B0A02020104020203" pitchFamily="34" charset="0"/>
              </a:rPr>
              <a:t>History of photography</a:t>
            </a:r>
          </a:p>
        </p:txBody>
      </p:sp>
      <p:sp>
        <p:nvSpPr>
          <p:cNvPr id="3" name="Content Placeholder 2">
            <a:extLst>
              <a:ext uri="{FF2B5EF4-FFF2-40B4-BE49-F238E27FC236}">
                <a16:creationId xmlns:a16="http://schemas.microsoft.com/office/drawing/2014/main" id="{3D465ED4-1199-6AF4-49A3-F4F51700F03E}"/>
              </a:ext>
            </a:extLst>
          </p:cNvPr>
          <p:cNvSpPr>
            <a:spLocks noGrp="1"/>
          </p:cNvSpPr>
          <p:nvPr>
            <p:ph idx="1"/>
          </p:nvPr>
        </p:nvSpPr>
        <p:spPr>
          <a:xfrm>
            <a:off x="838200" y="1435608"/>
            <a:ext cx="10515600" cy="4741355"/>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just">
              <a:buNone/>
            </a:pPr>
            <a:r>
              <a:rPr lang="en-US" sz="2000" b="0" i="0" dirty="0">
                <a:solidFill>
                  <a:srgbClr val="002060"/>
                </a:solidFill>
                <a:effectLst/>
                <a:latin typeface="Times New Roman" panose="02020603050405020304" pitchFamily="18" charset="0"/>
                <a:cs typeface="Times New Roman" panose="02020603050405020304" pitchFamily="18" charset="0"/>
              </a:rPr>
              <a:t>Photography as a medium is less than 200 years old. But in that brief span of history, it has evolved from a crude process using caustic chemicals and cumbersome cameras to a simple yet sophisticated means of creating and sharing images instantly. Discover how photography has changed over time and what cameras look like today.</a:t>
            </a:r>
          </a:p>
          <a:p>
            <a:pPr marL="0" indent="0" algn="just">
              <a:buNone/>
            </a:pPr>
            <a:r>
              <a:rPr lang="en-US" sz="2000" i="0" dirty="0">
                <a:solidFill>
                  <a:srgbClr val="002060"/>
                </a:solidFill>
                <a:effectLst/>
                <a:latin typeface="Times New Roman" panose="02020603050405020304" pitchFamily="18" charset="0"/>
                <a:cs typeface="Times New Roman" panose="02020603050405020304" pitchFamily="18" charset="0"/>
              </a:rPr>
              <a:t>The first "cameras" were used not to create images but to study optics. The Arab scholar Ibn-Al-</a:t>
            </a:r>
            <a:r>
              <a:rPr lang="en-US" sz="2000" i="0" dirty="0" err="1">
                <a:solidFill>
                  <a:srgbClr val="002060"/>
                </a:solidFill>
                <a:effectLst/>
                <a:latin typeface="Times New Roman" panose="02020603050405020304" pitchFamily="18" charset="0"/>
                <a:cs typeface="Times New Roman" panose="02020603050405020304" pitchFamily="18" charset="0"/>
              </a:rPr>
              <a:t>Hythan</a:t>
            </a:r>
            <a:r>
              <a:rPr lang="en-US" sz="2000" i="0" dirty="0">
                <a:solidFill>
                  <a:srgbClr val="002060"/>
                </a:solidFill>
                <a:effectLst/>
                <a:latin typeface="Times New Roman" panose="02020603050405020304" pitchFamily="18" charset="0"/>
                <a:cs typeface="Times New Roman" panose="02020603050405020304" pitchFamily="18" charset="0"/>
              </a:rPr>
              <a:t>(945–1040), also known as Alhazen, is generally credited as being the first person to study how we see. He invented the camera obscura, the precursor to the pinhole camera, to demonstrate how light can be used to project an image onto a flat surface. Earlier references to the camera obscura have been found in Chinese texts dating to about 400 B.C. and in the writings of Aristotle around 330 B.C.</a:t>
            </a:r>
          </a:p>
          <a:p>
            <a:pPr marL="0" indent="0">
              <a:buNone/>
            </a:pPr>
            <a:r>
              <a:rPr lang="en-US" sz="2000" b="0" i="0" dirty="0">
                <a:solidFill>
                  <a:srgbClr val="002060"/>
                </a:solidFill>
                <a:effectLst/>
                <a:latin typeface="Times New Roman" panose="02020603050405020304" pitchFamily="18" charset="0"/>
                <a:cs typeface="Times New Roman" panose="02020603050405020304" pitchFamily="18" charset="0"/>
              </a:rPr>
              <a:t>On a summer day in 1827, French scientist Joseph Nicephore Niepce developed the first photographic image with a camera obscura. Niepce placed an engraving onto a metal plate coated in bitumen and then exposed it to light. The shadowy areas of the engraving blocked light, but the whiter areas permitted light to react with the chemicals on the plate.</a:t>
            </a:r>
            <a:endParaRPr lang="en-IN"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9782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71AA4-4EC3-C8F9-3245-0488FAC91181}"/>
              </a:ext>
            </a:extLst>
          </p:cNvPr>
          <p:cNvSpPr>
            <a:spLocks noGrp="1"/>
          </p:cNvSpPr>
          <p:nvPr>
            <p:ph type="title"/>
          </p:nvPr>
        </p:nvSpPr>
        <p:spPr>
          <a:xfrm>
            <a:off x="838200" y="365125"/>
            <a:ext cx="10515600" cy="919925"/>
          </a:xfrm>
        </p:spPr>
        <p:txBody>
          <a:bodyPr>
            <a:normAutofit fontScale="90000"/>
          </a:bodyPr>
          <a:lstStyle/>
          <a:p>
            <a:pPr algn="ctr"/>
            <a:r>
              <a:rPr kumimoji="0" lang="en-IN" sz="3200" b="1" i="0" u="none" strike="noStrike" kern="1200" cap="none" spc="0" normalizeH="0" baseline="0" noProof="0" dirty="0">
                <a:ln>
                  <a:noFill/>
                </a:ln>
                <a:solidFill>
                  <a:srgbClr val="7030A0"/>
                </a:solidFill>
                <a:effectLst/>
                <a:uLnTx/>
                <a:uFillTx/>
                <a:latin typeface="Gill Sans Ultra Bold" panose="020B0A02020104020203" pitchFamily="34" charset="0"/>
              </a:rPr>
              <a:t>First </a:t>
            </a:r>
            <a:r>
              <a:rPr lang="en-IN" sz="3200" b="1" dirty="0">
                <a:solidFill>
                  <a:srgbClr val="7030A0"/>
                </a:solidFill>
                <a:latin typeface="Gill Sans Ultra Bold" panose="020B0A02020104020203" pitchFamily="34" charset="0"/>
              </a:rPr>
              <a:t>C</a:t>
            </a:r>
            <a:r>
              <a:rPr kumimoji="0" lang="en-IN" sz="3200" b="1" i="0" u="none" strike="noStrike" kern="1200" cap="none" spc="0" normalizeH="0" baseline="0" noProof="0" dirty="0" err="1">
                <a:ln>
                  <a:noFill/>
                </a:ln>
                <a:solidFill>
                  <a:srgbClr val="7030A0"/>
                </a:solidFill>
                <a:effectLst/>
                <a:uLnTx/>
                <a:uFillTx/>
                <a:latin typeface="Gill Sans Ultra Bold" panose="020B0A02020104020203" pitchFamily="34" charset="0"/>
              </a:rPr>
              <a:t>amera</a:t>
            </a:r>
            <a:r>
              <a:rPr kumimoji="0" lang="en-IN" sz="3200" b="1" i="0" u="none" strike="noStrike" kern="1200" cap="none" spc="0" normalizeH="0" baseline="0" noProof="0" dirty="0">
                <a:ln>
                  <a:noFill/>
                </a:ln>
                <a:solidFill>
                  <a:srgbClr val="7030A0"/>
                </a:solidFill>
                <a:effectLst/>
                <a:uLnTx/>
                <a:uFillTx/>
                <a:latin typeface="Gill Sans Ultra Bold" panose="020B0A02020104020203" pitchFamily="34" charset="0"/>
              </a:rPr>
              <a:t> ,Photo graphist and Photography in the world</a:t>
            </a:r>
            <a:endParaRPr lang="en-IN" sz="3200" b="1" dirty="0">
              <a:solidFill>
                <a:srgbClr val="7030A0"/>
              </a:solidFill>
              <a:latin typeface="Gill Sans Ultra Bold" panose="020B0A02020104020203" pitchFamily="34" charset="0"/>
            </a:endParaRPr>
          </a:p>
        </p:txBody>
      </p:sp>
      <p:pic>
        <p:nvPicPr>
          <p:cNvPr id="5" name="Content Placeholder 4">
            <a:extLst>
              <a:ext uri="{FF2B5EF4-FFF2-40B4-BE49-F238E27FC236}">
                <a16:creationId xmlns:a16="http://schemas.microsoft.com/office/drawing/2014/main" id="{93BFCF90-284C-C701-C5C2-5D9EB46B2141}"/>
              </a:ext>
            </a:extLst>
          </p:cNvPr>
          <p:cNvPicPr>
            <a:picLocks noGrp="1" noChangeAspect="1"/>
          </p:cNvPicPr>
          <p:nvPr>
            <p:ph sz="half" idx="1"/>
          </p:nvPr>
        </p:nvPicPr>
        <p:blipFill>
          <a:blip r:embed="rId2"/>
          <a:stretch>
            <a:fillRect/>
          </a:stretch>
        </p:blipFill>
        <p:spPr>
          <a:xfrm>
            <a:off x="1411224" y="3437647"/>
            <a:ext cx="3929740" cy="2013020"/>
          </a:xfrm>
          <a:prstGeom prst="rect">
            <a:avLst/>
          </a:prstGeom>
          <a:ln>
            <a:noFill/>
          </a:ln>
          <a:effectLst>
            <a:softEdge rad="112500"/>
          </a:effectLst>
        </p:spPr>
      </p:pic>
      <p:pic>
        <p:nvPicPr>
          <p:cNvPr id="7" name="Content Placeholder 6">
            <a:extLst>
              <a:ext uri="{FF2B5EF4-FFF2-40B4-BE49-F238E27FC236}">
                <a16:creationId xmlns:a16="http://schemas.microsoft.com/office/drawing/2014/main" id="{D24B34AB-06C1-71A0-8F02-81FBEDAF0E3D}"/>
              </a:ext>
            </a:extLst>
          </p:cNvPr>
          <p:cNvPicPr>
            <a:picLocks noGrp="1" noChangeAspect="1"/>
          </p:cNvPicPr>
          <p:nvPr>
            <p:ph sz="half" idx="2"/>
          </p:nvPr>
        </p:nvPicPr>
        <p:blipFill>
          <a:blip r:embed="rId3"/>
          <a:stretch>
            <a:fillRect/>
          </a:stretch>
        </p:blipFill>
        <p:spPr>
          <a:xfrm>
            <a:off x="6096000" y="1287725"/>
            <a:ext cx="4436652" cy="1760494"/>
          </a:xfrm>
          <a:prstGeom prst="rect">
            <a:avLst/>
          </a:prstGeom>
          <a:ln>
            <a:noFill/>
          </a:ln>
          <a:effectLst>
            <a:softEdge rad="112500"/>
          </a:effectLst>
        </p:spPr>
      </p:pic>
      <p:sp>
        <p:nvSpPr>
          <p:cNvPr id="9" name="TextBox 8">
            <a:extLst>
              <a:ext uri="{FF2B5EF4-FFF2-40B4-BE49-F238E27FC236}">
                <a16:creationId xmlns:a16="http://schemas.microsoft.com/office/drawing/2014/main" id="{6A91B99C-BB9E-7359-9581-36065D80531A}"/>
              </a:ext>
            </a:extLst>
          </p:cNvPr>
          <p:cNvSpPr txBox="1"/>
          <p:nvPr/>
        </p:nvSpPr>
        <p:spPr>
          <a:xfrm>
            <a:off x="5964936" y="3145260"/>
            <a:ext cx="5190744" cy="276999"/>
          </a:xfrm>
          <a:prstGeom prst="rect">
            <a:avLst/>
          </a:prstGeom>
          <a:noFill/>
        </p:spPr>
        <p:txBody>
          <a:bodyPr wrap="square">
            <a:spAutoFit/>
          </a:bodyPr>
          <a:lstStyle/>
          <a:p>
            <a:r>
              <a:rPr lang="en-IN" sz="1200" b="1" i="0" dirty="0">
                <a:effectLst/>
                <a:latin typeface="Times New Roman" panose="02020603050405020304" pitchFamily="18" charset="0"/>
                <a:cs typeface="Times New Roman" panose="02020603050405020304" pitchFamily="18" charset="0"/>
              </a:rPr>
              <a:t>Left to right: Joseph Nicéphore Niépce, Louis Daguerre, Henry Fox Talbot</a:t>
            </a:r>
            <a:endParaRPr lang="en-IN" sz="1200" b="1"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CA31FDC1-9D3B-130E-222D-94814F7F0E0B}"/>
              </a:ext>
            </a:extLst>
          </p:cNvPr>
          <p:cNvPicPr>
            <a:picLocks noChangeAspect="1"/>
          </p:cNvPicPr>
          <p:nvPr/>
        </p:nvPicPr>
        <p:blipFill>
          <a:blip r:embed="rId4"/>
          <a:stretch>
            <a:fillRect/>
          </a:stretch>
        </p:blipFill>
        <p:spPr>
          <a:xfrm>
            <a:off x="1355886" y="1285050"/>
            <a:ext cx="3985078" cy="1650740"/>
          </a:xfrm>
          <a:prstGeom prst="rect">
            <a:avLst/>
          </a:prstGeom>
          <a:ln>
            <a:noFill/>
          </a:ln>
          <a:effectLst>
            <a:softEdge rad="112500"/>
          </a:effectLst>
        </p:spPr>
      </p:pic>
      <p:pic>
        <p:nvPicPr>
          <p:cNvPr id="11" name="Picture 10">
            <a:extLst>
              <a:ext uri="{FF2B5EF4-FFF2-40B4-BE49-F238E27FC236}">
                <a16:creationId xmlns:a16="http://schemas.microsoft.com/office/drawing/2014/main" id="{638C6014-F9A1-D2F0-58EC-1F722039BA0C}"/>
              </a:ext>
            </a:extLst>
          </p:cNvPr>
          <p:cNvPicPr>
            <a:picLocks noChangeAspect="1"/>
          </p:cNvPicPr>
          <p:nvPr/>
        </p:nvPicPr>
        <p:blipFill>
          <a:blip r:embed="rId5"/>
          <a:stretch>
            <a:fillRect/>
          </a:stretch>
        </p:blipFill>
        <p:spPr>
          <a:xfrm>
            <a:off x="6310443" y="3534689"/>
            <a:ext cx="4143100" cy="1784246"/>
          </a:xfrm>
          <a:prstGeom prst="rect">
            <a:avLst/>
          </a:prstGeom>
          <a:ln>
            <a:noFill/>
          </a:ln>
          <a:effectLst>
            <a:softEdge rad="112500"/>
          </a:effectLst>
        </p:spPr>
      </p:pic>
      <p:sp>
        <p:nvSpPr>
          <p:cNvPr id="13" name="TextBox 12">
            <a:extLst>
              <a:ext uri="{FF2B5EF4-FFF2-40B4-BE49-F238E27FC236}">
                <a16:creationId xmlns:a16="http://schemas.microsoft.com/office/drawing/2014/main" id="{B6A2E636-B0F9-6B18-213F-C6154F270FF6}"/>
              </a:ext>
            </a:extLst>
          </p:cNvPr>
          <p:cNvSpPr txBox="1"/>
          <p:nvPr/>
        </p:nvSpPr>
        <p:spPr>
          <a:xfrm>
            <a:off x="2392206" y="3032830"/>
            <a:ext cx="6094476" cy="307777"/>
          </a:xfrm>
          <a:prstGeom prst="rect">
            <a:avLst/>
          </a:prstGeom>
          <a:noFill/>
        </p:spPr>
        <p:txBody>
          <a:bodyPr wrap="square">
            <a:spAutoFit/>
          </a:bodyPr>
          <a:lstStyle/>
          <a:p>
            <a:r>
              <a:rPr lang="en-IN" sz="1400" b="1" dirty="0">
                <a:latin typeface="Times New Roman" panose="02020603050405020304" pitchFamily="18" charset="0"/>
                <a:ea typeface="+mj-ea"/>
                <a:cs typeface="Times New Roman" panose="02020603050405020304" pitchFamily="18" charset="0"/>
              </a:rPr>
              <a:t>World </a:t>
            </a:r>
            <a:r>
              <a:rPr kumimoji="0" lang="en-IN" sz="14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First Camera </a:t>
            </a:r>
            <a:endParaRPr lang="en-IN" sz="1400" b="1"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6FAEF294-0C6D-5C84-1B71-AD9E3316A243}"/>
              </a:ext>
            </a:extLst>
          </p:cNvPr>
          <p:cNvSpPr txBox="1"/>
          <p:nvPr/>
        </p:nvSpPr>
        <p:spPr>
          <a:xfrm>
            <a:off x="1197864" y="5583192"/>
            <a:ext cx="4489704" cy="646331"/>
          </a:xfrm>
          <a:prstGeom prst="rect">
            <a:avLst/>
          </a:prstGeom>
          <a:noFill/>
        </p:spPr>
        <p:txBody>
          <a:bodyPr wrap="square">
            <a:spAutoFit/>
          </a:bodyPr>
          <a:lstStyle/>
          <a:p>
            <a:pPr algn="ctr"/>
            <a:r>
              <a:rPr lang="en-US" b="0" i="0" dirty="0">
                <a:solidFill>
                  <a:srgbClr val="202122"/>
                </a:solidFill>
                <a:effectLst/>
                <a:latin typeface="Arial" panose="020B0604020202020204" pitchFamily="34" charset="0"/>
              </a:rPr>
              <a:t> </a:t>
            </a:r>
            <a:r>
              <a:rPr lang="en-US" b="1" dirty="0">
                <a:solidFill>
                  <a:srgbClr val="202122"/>
                </a:solidFill>
                <a:latin typeface="Times New Roman" panose="02020603050405020304" pitchFamily="18" charset="0"/>
                <a:cs typeface="Times New Roman" panose="02020603050405020304" pitchFamily="18" charset="0"/>
              </a:rPr>
              <a:t>T</a:t>
            </a:r>
            <a:r>
              <a:rPr lang="en-US" b="1" i="0" dirty="0">
                <a:solidFill>
                  <a:srgbClr val="202122"/>
                </a:solidFill>
                <a:effectLst/>
                <a:latin typeface="Times New Roman" panose="02020603050405020304" pitchFamily="18" charset="0"/>
                <a:cs typeface="Times New Roman" panose="02020603050405020304" pitchFamily="18" charset="0"/>
              </a:rPr>
              <a:t>he earliest surviving photograph(1826)</a:t>
            </a:r>
          </a:p>
          <a:p>
            <a:pPr algn="ctr"/>
            <a:r>
              <a:rPr lang="en-US" b="1" i="0" dirty="0">
                <a:solidFill>
                  <a:srgbClr val="202122"/>
                </a:solidFill>
                <a:effectLst/>
                <a:latin typeface="Times New Roman" panose="02020603050405020304" pitchFamily="18" charset="0"/>
                <a:cs typeface="Times New Roman" panose="02020603050405020304" pitchFamily="18" charset="0"/>
              </a:rPr>
              <a:t>by </a:t>
            </a:r>
            <a:r>
              <a:rPr lang="en-IN" b="1" i="0" dirty="0">
                <a:effectLst/>
                <a:latin typeface="Times New Roman" panose="02020603050405020304" pitchFamily="18" charset="0"/>
                <a:cs typeface="Times New Roman" panose="02020603050405020304" pitchFamily="18" charset="0"/>
              </a:rPr>
              <a:t>Joseph Nicéphore Niépce</a:t>
            </a:r>
            <a:endParaRPr lang="en-IN" b="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8361A22E-5942-0180-C515-0816EA91C66B}"/>
              </a:ext>
            </a:extLst>
          </p:cNvPr>
          <p:cNvSpPr txBox="1"/>
          <p:nvPr/>
        </p:nvSpPr>
        <p:spPr>
          <a:xfrm>
            <a:off x="6028076" y="5570274"/>
            <a:ext cx="4679548" cy="369332"/>
          </a:xfrm>
          <a:prstGeom prst="rect">
            <a:avLst/>
          </a:prstGeom>
          <a:noFill/>
        </p:spPr>
        <p:txBody>
          <a:bodyPr wrap="square">
            <a:spAutoFit/>
          </a:bodyPr>
          <a:lstStyle/>
          <a:p>
            <a:pPr algn="ctr">
              <a:spcAft>
                <a:spcPts val="2400"/>
              </a:spcAft>
            </a:pPr>
            <a:r>
              <a:rPr lang="en-US" b="1" i="0" dirty="0">
                <a:solidFill>
                  <a:srgbClr val="111111"/>
                </a:solidFill>
                <a:effectLst/>
                <a:latin typeface="Source Serif Pro" panose="020F0502020204030204" pitchFamily="18" charset="0"/>
              </a:rPr>
              <a:t> The Giant camera(World biggest camera)</a:t>
            </a:r>
          </a:p>
        </p:txBody>
      </p:sp>
    </p:spTree>
    <p:extLst>
      <p:ext uri="{BB962C8B-B14F-4D97-AF65-F5344CB8AC3E}">
        <p14:creationId xmlns:p14="http://schemas.microsoft.com/office/powerpoint/2010/main" val="205763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43EBB-C63D-D173-A2AF-2AC77EE51D3F}"/>
              </a:ext>
            </a:extLst>
          </p:cNvPr>
          <p:cNvSpPr>
            <a:spLocks noGrp="1"/>
          </p:cNvSpPr>
          <p:nvPr>
            <p:ph type="title"/>
          </p:nvPr>
        </p:nvSpPr>
        <p:spPr/>
        <p:txBody>
          <a:bodyPr/>
          <a:lstStyle/>
          <a:p>
            <a:pPr algn="ctr"/>
            <a:r>
              <a:rPr lang="en-IN" dirty="0">
                <a:solidFill>
                  <a:srgbClr val="7030A0"/>
                </a:solidFill>
                <a:latin typeface="Gill Sans Ultra Bold" panose="020B0A02020104020203" pitchFamily="34" charset="0"/>
              </a:rPr>
              <a:t>Evolution of Photography</a:t>
            </a:r>
          </a:p>
        </p:txBody>
      </p:sp>
      <p:sp>
        <p:nvSpPr>
          <p:cNvPr id="3" name="Content Placeholder 2">
            <a:extLst>
              <a:ext uri="{FF2B5EF4-FFF2-40B4-BE49-F238E27FC236}">
                <a16:creationId xmlns:a16="http://schemas.microsoft.com/office/drawing/2014/main" id="{BDE9B889-BF4F-FA53-749F-58478D4683D7}"/>
              </a:ext>
            </a:extLst>
          </p:cNvPr>
          <p:cNvSpPr>
            <a:spLocks noGrp="1"/>
          </p:cNvSpPr>
          <p:nvPr>
            <p:ph idx="1"/>
          </p:nvPr>
        </p:nvSpPr>
        <p:spPr>
          <a:xfrm>
            <a:off x="838200" y="1825625"/>
            <a:ext cx="7437120" cy="4136263"/>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l" fontAlgn="base"/>
            <a:r>
              <a:rPr lang="en-IN" sz="4100" b="1" i="0" dirty="0">
                <a:solidFill>
                  <a:srgbClr val="282828"/>
                </a:solidFill>
                <a:effectLst/>
                <a:latin typeface="Times New Roman" panose="02020603050405020304" pitchFamily="18" charset="0"/>
                <a:cs typeface="Times New Roman" panose="02020603050405020304" pitchFamily="18" charset="0"/>
              </a:rPr>
              <a:t>Negative to Positive Process</a:t>
            </a:r>
          </a:p>
          <a:p>
            <a:pPr marL="0" indent="0" algn="just" fontAlgn="base">
              <a:buNone/>
            </a:pPr>
            <a:r>
              <a:rPr lang="en-US" b="0" i="0" dirty="0">
                <a:solidFill>
                  <a:srgbClr val="002060"/>
                </a:solidFill>
                <a:effectLst/>
                <a:latin typeface="Times New Roman" panose="02020603050405020304" pitchFamily="18" charset="0"/>
                <a:cs typeface="Times New Roman" panose="02020603050405020304" pitchFamily="18" charset="0"/>
              </a:rPr>
              <a:t>The drawback to daguerreotypes is that they cannot be reproduced; each one is a unique image. The ability to create multiple prints came about thanks to the work of Henry Fox Talbot, an English botanist, mathematician and a contemporary of Daguerre. Talbot sensitized paper to light using a silver-salt solution. He then exposed the paper to light. The background became black, and the subject was rendered in gradations of gray. This was a negative image. From the paper negative, Talbot made contact prints, reversing the light and shadows to create a detailed picture. In 1841, he perfected this paper-negative process and called it a calotype, Greek for "beautiful picture.</a:t>
            </a:r>
          </a:p>
          <a:p>
            <a:pPr marL="0" indent="0" algn="l" fontAlgn="base">
              <a:buNone/>
            </a:pPr>
            <a:endParaRPr lang="en-IN" b="1" i="0" dirty="0">
              <a:solidFill>
                <a:srgbClr val="282828"/>
              </a:solidFill>
              <a:effectLst/>
              <a:latin typeface="Lato" panose="020F0502020204030203" pitchFamily="34" charset="0"/>
            </a:endParaRPr>
          </a:p>
          <a:p>
            <a:endParaRPr lang="en-IN" dirty="0"/>
          </a:p>
        </p:txBody>
      </p:sp>
      <p:pic>
        <p:nvPicPr>
          <p:cNvPr id="4" name="Picture 3">
            <a:extLst>
              <a:ext uri="{FF2B5EF4-FFF2-40B4-BE49-F238E27FC236}">
                <a16:creationId xmlns:a16="http://schemas.microsoft.com/office/drawing/2014/main" id="{E77C8694-9187-606F-02A3-9CC09543261C}"/>
              </a:ext>
            </a:extLst>
          </p:cNvPr>
          <p:cNvPicPr>
            <a:picLocks noChangeAspect="1"/>
          </p:cNvPicPr>
          <p:nvPr/>
        </p:nvPicPr>
        <p:blipFill>
          <a:blip r:embed="rId2"/>
          <a:stretch>
            <a:fillRect/>
          </a:stretch>
        </p:blipFill>
        <p:spPr>
          <a:xfrm>
            <a:off x="8693358" y="4004787"/>
            <a:ext cx="2660442" cy="2163826"/>
          </a:xfrm>
          <a:prstGeom prst="rect">
            <a:avLst/>
          </a:prstGeom>
          <a:ln>
            <a:noFill/>
          </a:ln>
          <a:effectLst>
            <a:softEdge rad="112500"/>
          </a:effectLst>
        </p:spPr>
      </p:pic>
      <p:pic>
        <p:nvPicPr>
          <p:cNvPr id="5" name="Picture 4">
            <a:extLst>
              <a:ext uri="{FF2B5EF4-FFF2-40B4-BE49-F238E27FC236}">
                <a16:creationId xmlns:a16="http://schemas.microsoft.com/office/drawing/2014/main" id="{50730120-E3FB-3AEB-22F0-EA3F3C38613D}"/>
              </a:ext>
            </a:extLst>
          </p:cNvPr>
          <p:cNvPicPr>
            <a:picLocks noChangeAspect="1"/>
          </p:cNvPicPr>
          <p:nvPr/>
        </p:nvPicPr>
        <p:blipFill>
          <a:blip r:embed="rId3"/>
          <a:stretch>
            <a:fillRect/>
          </a:stretch>
        </p:blipFill>
        <p:spPr>
          <a:xfrm>
            <a:off x="8595360" y="1457645"/>
            <a:ext cx="2758440" cy="2074068"/>
          </a:xfrm>
          <a:prstGeom prst="rect">
            <a:avLst/>
          </a:prstGeom>
          <a:ln>
            <a:noFill/>
          </a:ln>
          <a:effectLst>
            <a:softEdge rad="112500"/>
          </a:effectLst>
        </p:spPr>
      </p:pic>
      <p:sp>
        <p:nvSpPr>
          <p:cNvPr id="7" name="TextBox 6">
            <a:extLst>
              <a:ext uri="{FF2B5EF4-FFF2-40B4-BE49-F238E27FC236}">
                <a16:creationId xmlns:a16="http://schemas.microsoft.com/office/drawing/2014/main" id="{59F33833-1BFC-3D8E-0B0B-B59E6868A80A}"/>
              </a:ext>
            </a:extLst>
          </p:cNvPr>
          <p:cNvSpPr txBox="1"/>
          <p:nvPr/>
        </p:nvSpPr>
        <p:spPr>
          <a:xfrm>
            <a:off x="8595360" y="3568195"/>
            <a:ext cx="3200400" cy="400110"/>
          </a:xfrm>
          <a:prstGeom prst="rect">
            <a:avLst/>
          </a:prstGeom>
          <a:noFill/>
        </p:spPr>
        <p:txBody>
          <a:bodyPr wrap="square">
            <a:spAutoFit/>
          </a:bodyPr>
          <a:lstStyle/>
          <a:p>
            <a:r>
              <a:rPr lang="fr-FR" sz="1000" b="0" i="0" dirty="0">
                <a:solidFill>
                  <a:srgbClr val="282828"/>
                </a:solidFill>
                <a:effectLst/>
                <a:latin typeface="Georgia" panose="02040502050405020303" pitchFamily="18" charset="0"/>
              </a:rPr>
              <a:t>Boulevard du Temple, Paris, </a:t>
            </a:r>
            <a:r>
              <a:rPr lang="fr-FR" sz="1000" b="0" i="0" dirty="0" err="1">
                <a:solidFill>
                  <a:srgbClr val="282828"/>
                </a:solidFill>
                <a:effectLst/>
                <a:latin typeface="Georgia" panose="02040502050405020303" pitchFamily="18" charset="0"/>
              </a:rPr>
              <a:t>is</a:t>
            </a:r>
            <a:r>
              <a:rPr lang="fr-FR" sz="1000" b="0" i="0" dirty="0">
                <a:solidFill>
                  <a:srgbClr val="282828"/>
                </a:solidFill>
                <a:effectLst/>
                <a:latin typeface="Georgia" panose="02040502050405020303" pitchFamily="18" charset="0"/>
              </a:rPr>
              <a:t> a </a:t>
            </a:r>
            <a:r>
              <a:rPr lang="fr-FR" sz="1000" b="0" i="0" dirty="0" err="1">
                <a:solidFill>
                  <a:srgbClr val="282828"/>
                </a:solidFill>
                <a:effectLst/>
                <a:latin typeface="Georgia" panose="02040502050405020303" pitchFamily="18" charset="0"/>
              </a:rPr>
              <a:t>daguerreotype</a:t>
            </a:r>
            <a:r>
              <a:rPr lang="fr-FR" sz="1000" b="0" i="0" dirty="0">
                <a:solidFill>
                  <a:srgbClr val="282828"/>
                </a:solidFill>
                <a:effectLst/>
                <a:latin typeface="Georgia" panose="02040502050405020303" pitchFamily="18" charset="0"/>
              </a:rPr>
              <a:t> </a:t>
            </a:r>
            <a:r>
              <a:rPr lang="fr-FR" sz="1000" b="0" i="0" dirty="0" err="1">
                <a:solidFill>
                  <a:srgbClr val="282828"/>
                </a:solidFill>
                <a:effectLst/>
                <a:latin typeface="Georgia" panose="02040502050405020303" pitchFamily="18" charset="0"/>
              </a:rPr>
              <a:t>taken</a:t>
            </a:r>
            <a:r>
              <a:rPr lang="fr-FR" sz="1000" b="0" i="0" dirty="0">
                <a:solidFill>
                  <a:srgbClr val="282828"/>
                </a:solidFill>
                <a:effectLst/>
                <a:latin typeface="Georgia" panose="02040502050405020303" pitchFamily="18" charset="0"/>
              </a:rPr>
              <a:t> by Louis Daguerre circa 1838/39</a:t>
            </a:r>
            <a:endParaRPr lang="en-IN" sz="1000" dirty="0"/>
          </a:p>
        </p:txBody>
      </p:sp>
      <p:sp>
        <p:nvSpPr>
          <p:cNvPr id="9" name="TextBox 8">
            <a:extLst>
              <a:ext uri="{FF2B5EF4-FFF2-40B4-BE49-F238E27FC236}">
                <a16:creationId xmlns:a16="http://schemas.microsoft.com/office/drawing/2014/main" id="{36B5BA75-8D13-92EB-C856-1F7895DCEA75}"/>
              </a:ext>
            </a:extLst>
          </p:cNvPr>
          <p:cNvSpPr txBox="1"/>
          <p:nvPr/>
        </p:nvSpPr>
        <p:spPr>
          <a:xfrm>
            <a:off x="8595360" y="6168613"/>
            <a:ext cx="3596640" cy="369332"/>
          </a:xfrm>
          <a:prstGeom prst="rect">
            <a:avLst/>
          </a:prstGeom>
          <a:noFill/>
        </p:spPr>
        <p:txBody>
          <a:bodyPr wrap="square">
            <a:spAutoFit/>
          </a:bodyPr>
          <a:lstStyle/>
          <a:p>
            <a:r>
              <a:rPr lang="en-US" sz="1100" b="0" i="0" dirty="0">
                <a:solidFill>
                  <a:srgbClr val="282828"/>
                </a:solidFill>
                <a:effectLst/>
                <a:latin typeface="Georgia" panose="02040502050405020303" pitchFamily="18" charset="0"/>
              </a:rPr>
              <a:t>Tintype collection of old family photographs</a:t>
            </a:r>
            <a:r>
              <a:rPr lang="en-US" b="0" i="0" dirty="0">
                <a:solidFill>
                  <a:srgbClr val="282828"/>
                </a:solidFill>
                <a:effectLst/>
                <a:latin typeface="Georgia" panose="02040502050405020303" pitchFamily="18" charset="0"/>
              </a:rPr>
              <a:t>.</a:t>
            </a:r>
            <a:endParaRPr lang="en-IN" dirty="0"/>
          </a:p>
        </p:txBody>
      </p:sp>
    </p:spTree>
    <p:extLst>
      <p:ext uri="{BB962C8B-B14F-4D97-AF65-F5344CB8AC3E}">
        <p14:creationId xmlns:p14="http://schemas.microsoft.com/office/powerpoint/2010/main" val="2380099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3EFF-3ED0-837F-DB35-DC07012E8C0E}"/>
              </a:ext>
            </a:extLst>
          </p:cNvPr>
          <p:cNvSpPr>
            <a:spLocks noGrp="1"/>
          </p:cNvSpPr>
          <p:nvPr>
            <p:ph type="title"/>
          </p:nvPr>
        </p:nvSpPr>
        <p:spPr/>
        <p:txBody>
          <a:bodyPr>
            <a:normAutofit/>
          </a:bodyPr>
          <a:lstStyle/>
          <a:p>
            <a:pPr marL="571500" indent="-571500" fontAlgn="base">
              <a:buFont typeface="Arial" panose="020B0604020202020204" pitchFamily="34" charset="0"/>
              <a:buChar char="•"/>
            </a:pPr>
            <a:r>
              <a:rPr lang="en-IN" b="0" i="0" dirty="0">
                <a:solidFill>
                  <a:srgbClr val="282828"/>
                </a:solidFill>
                <a:effectLst/>
                <a:latin typeface="Lato" panose="020F0502020204030203" pitchFamily="34" charset="0"/>
              </a:rPr>
              <a:t> </a:t>
            </a:r>
            <a:r>
              <a:rPr lang="en-IN" b="0" i="0" dirty="0">
                <a:solidFill>
                  <a:srgbClr val="7030A0"/>
                </a:solidFill>
                <a:effectLst/>
                <a:latin typeface="Gill Sans Ultra Bold" panose="020B0A02020104020203" pitchFamily="34" charset="0"/>
              </a:rPr>
              <a:t>Flexible Roll Film</a:t>
            </a:r>
            <a:br>
              <a:rPr lang="en-IN" b="1" i="0" dirty="0">
                <a:solidFill>
                  <a:srgbClr val="282828"/>
                </a:solidFill>
                <a:effectLst/>
                <a:latin typeface="Lato" panose="020F0502020204030203" pitchFamily="34" charset="0"/>
              </a:rPr>
            </a:br>
            <a:endParaRPr lang="en-IN" dirty="0"/>
          </a:p>
        </p:txBody>
      </p:sp>
      <p:sp>
        <p:nvSpPr>
          <p:cNvPr id="3" name="Content Placeholder 2">
            <a:extLst>
              <a:ext uri="{FF2B5EF4-FFF2-40B4-BE49-F238E27FC236}">
                <a16:creationId xmlns:a16="http://schemas.microsoft.com/office/drawing/2014/main" id="{AD0D2B98-12AC-CFBC-E133-C026A674C7A8}"/>
              </a:ext>
            </a:extLst>
          </p:cNvPr>
          <p:cNvSpPr>
            <a:spLocks noGrp="1"/>
          </p:cNvSpPr>
          <p:nvPr>
            <p:ph idx="1"/>
          </p:nvPr>
        </p:nvSpPr>
        <p:spPr>
          <a:xfrm>
            <a:off x="838200" y="1161289"/>
            <a:ext cx="10372344" cy="4270248"/>
          </a:xfrm>
        </p:spPr>
        <p:style>
          <a:lnRef idx="1">
            <a:schemeClr val="accent6"/>
          </a:lnRef>
          <a:fillRef idx="2">
            <a:schemeClr val="accent6"/>
          </a:fillRef>
          <a:effectRef idx="1">
            <a:schemeClr val="accent6"/>
          </a:effectRef>
          <a:fontRef idx="minor">
            <a:schemeClr val="dk1"/>
          </a:fontRef>
        </p:style>
        <p:txBody>
          <a:bodyPr>
            <a:normAutofit/>
          </a:bodyPr>
          <a:lstStyle/>
          <a:p>
            <a:pPr marL="0" indent="0" algn="just">
              <a:buNone/>
            </a:pPr>
            <a:r>
              <a:rPr lang="en-US" sz="1800" b="0" i="0" dirty="0">
                <a:solidFill>
                  <a:srgbClr val="002060"/>
                </a:solidFill>
                <a:effectLst/>
                <a:latin typeface="Times New Roman" panose="02020603050405020304" pitchFamily="18" charset="0"/>
                <a:cs typeface="Times New Roman" panose="02020603050405020304" pitchFamily="18" charset="0"/>
              </a:rPr>
              <a:t>In 1889, photographer and industrialist George Eastman invented film with a base that was flexible, unbreakable, and could be rolled. Emulsions coated on a cellulose nitrate film base, such as Eastman's, made the mass-produced box camera a reality. The earliest cameras used a variety of medium-format film standards, including 120, 135, 127, and 220. All of these formats were about 6 cm wide and produced images that ranged from rectangular to square.</a:t>
            </a:r>
          </a:p>
          <a:p>
            <a:pPr marL="0" indent="0" algn="just">
              <a:buNone/>
            </a:pPr>
            <a:r>
              <a:rPr lang="en-US" sz="1800" b="0" i="0" dirty="0">
                <a:solidFill>
                  <a:srgbClr val="002060"/>
                </a:solidFill>
                <a:effectLst/>
                <a:latin typeface="Times New Roman" panose="02020603050405020304" pitchFamily="18" charset="0"/>
                <a:cs typeface="Times New Roman" panose="02020603050405020304" pitchFamily="18" charset="0"/>
              </a:rPr>
              <a:t>                                                                                                The 35 mm film most people know today was invented by Kodak in 1913 for the early motion picture industry. In the mid-1920s, the German camera maker Leica used this technology to create the first still camera that used the 35 mm format. Other film formats also were refined during this period, including medium-format roll film with a paper backing that made it easy to handle in daylight. Sheet film in 4-by-5-inch and 8-by-10-inch sizes also became common, particularly for commercial photography, ending the need for fragile glass plates.</a:t>
            </a:r>
          </a:p>
          <a:p>
            <a:pPr marL="0" indent="0" algn="just">
              <a:buNone/>
            </a:pPr>
            <a:r>
              <a:rPr lang="en-US" sz="1800" b="0" i="0" dirty="0">
                <a:solidFill>
                  <a:srgbClr val="002060"/>
                </a:solidFill>
                <a:effectLst/>
                <a:latin typeface="Times New Roman" panose="02020603050405020304" pitchFamily="18" charset="0"/>
                <a:cs typeface="Times New Roman" panose="02020603050405020304" pitchFamily="18" charset="0"/>
              </a:rPr>
              <a:t>                                                                                                       In the early 1940s, commercially viable color films were brought to the market by Kodak, Agfa, and other film companies. These films used the modern technology of dye-coupled colors in which a chemical process connects the three dye layers together to create an apparent color image.</a:t>
            </a:r>
            <a:endParaRPr lang="en-IN" sz="1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456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F27C4-4B7E-1358-1DE0-DAE9EF02DA55}"/>
              </a:ext>
            </a:extLst>
          </p:cNvPr>
          <p:cNvSpPr>
            <a:spLocks noGrp="1"/>
          </p:cNvSpPr>
          <p:nvPr>
            <p:ph type="title"/>
          </p:nvPr>
        </p:nvSpPr>
        <p:spPr/>
        <p:txBody>
          <a:bodyPr/>
          <a:lstStyle/>
          <a:p>
            <a:pPr fontAlgn="base"/>
            <a:r>
              <a:rPr lang="en-IN" b="0" i="0" dirty="0">
                <a:solidFill>
                  <a:srgbClr val="7030A0"/>
                </a:solidFill>
                <a:effectLst/>
                <a:latin typeface="Gill Sans Ultra Bold" panose="020B0A02020104020203" pitchFamily="34" charset="0"/>
              </a:rPr>
              <a:t>Photographic Prints</a:t>
            </a:r>
            <a:br>
              <a:rPr lang="en-IN" b="1" i="0" dirty="0">
                <a:solidFill>
                  <a:srgbClr val="282828"/>
                </a:solidFill>
                <a:effectLst/>
                <a:latin typeface="Lato" panose="020F0502020204030203" pitchFamily="34" charset="0"/>
              </a:rPr>
            </a:br>
            <a:endParaRPr lang="en-IN" dirty="0"/>
          </a:p>
        </p:txBody>
      </p:sp>
      <p:sp>
        <p:nvSpPr>
          <p:cNvPr id="3" name="Content Placeholder 2">
            <a:extLst>
              <a:ext uri="{FF2B5EF4-FFF2-40B4-BE49-F238E27FC236}">
                <a16:creationId xmlns:a16="http://schemas.microsoft.com/office/drawing/2014/main" id="{5AB5D258-54A6-1803-B23E-5B772341EFAE}"/>
              </a:ext>
            </a:extLst>
          </p:cNvPr>
          <p:cNvSpPr>
            <a:spLocks noGrp="1"/>
          </p:cNvSpPr>
          <p:nvPr>
            <p:ph idx="1"/>
          </p:nvPr>
        </p:nvSpPr>
        <p:spPr>
          <a:xfrm>
            <a:off x="941832" y="1188720"/>
            <a:ext cx="9838944" cy="3922775"/>
          </a:xfrm>
        </p:spPr>
        <p:style>
          <a:lnRef idx="1">
            <a:schemeClr val="accent2"/>
          </a:lnRef>
          <a:fillRef idx="2">
            <a:schemeClr val="accent2"/>
          </a:fillRef>
          <a:effectRef idx="1">
            <a:schemeClr val="accent2"/>
          </a:effectRef>
          <a:fontRef idx="minor">
            <a:schemeClr val="dk1"/>
          </a:fontRef>
        </p:style>
        <p:txBody>
          <a:bodyPr/>
          <a:lstStyle/>
          <a:p>
            <a:pPr algn="just"/>
            <a:r>
              <a:rPr lang="en-US" b="0" i="0" dirty="0">
                <a:solidFill>
                  <a:srgbClr val="282828"/>
                </a:solidFill>
                <a:effectLst/>
                <a:latin typeface="Georgia" panose="02040502050405020303" pitchFamily="18" charset="0"/>
              </a:rPr>
              <a:t>Traditionally, linen rag papers were used as the base for making photographic prints. Prints on this fiber-based paper coated with a gelatin emulsion are quite stable when properly processed. Their stability is enhanced if the print is toned with either sepia (brown tone) or selenium (light, silvery tone).</a:t>
            </a:r>
            <a:endParaRPr lang="en-IN" dirty="0"/>
          </a:p>
        </p:txBody>
      </p:sp>
    </p:spTree>
    <p:extLst>
      <p:ext uri="{BB962C8B-B14F-4D97-AF65-F5344CB8AC3E}">
        <p14:creationId xmlns:p14="http://schemas.microsoft.com/office/powerpoint/2010/main" val="3428441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7481-8A55-E6DD-4E51-D555913EE047}"/>
              </a:ext>
            </a:extLst>
          </p:cNvPr>
          <p:cNvSpPr>
            <a:spLocks noGrp="1"/>
          </p:cNvSpPr>
          <p:nvPr>
            <p:ph type="title"/>
          </p:nvPr>
        </p:nvSpPr>
        <p:spPr/>
        <p:txBody>
          <a:bodyPr/>
          <a:lstStyle/>
          <a:p>
            <a:pPr marL="571500" indent="-571500" fontAlgn="base">
              <a:buFont typeface="Arial" panose="020B0604020202020204" pitchFamily="34" charset="0"/>
              <a:buChar char="•"/>
            </a:pPr>
            <a:r>
              <a:rPr lang="en-IN" b="0" i="0" dirty="0">
                <a:solidFill>
                  <a:srgbClr val="7030A0"/>
                </a:solidFill>
                <a:effectLst/>
                <a:latin typeface="Gill Sans Ultra Bold" panose="020B0A02020104020203" pitchFamily="34" charset="0"/>
              </a:rPr>
              <a:t>Instant Photography</a:t>
            </a:r>
            <a:br>
              <a:rPr lang="en-IN" b="1" i="0" dirty="0">
                <a:solidFill>
                  <a:srgbClr val="282828"/>
                </a:solidFill>
                <a:effectLst/>
                <a:latin typeface="Lato" panose="020F0502020204030203" pitchFamily="34" charset="0"/>
              </a:rPr>
            </a:br>
            <a:endParaRPr lang="en-IN" dirty="0"/>
          </a:p>
        </p:txBody>
      </p:sp>
      <p:sp>
        <p:nvSpPr>
          <p:cNvPr id="3" name="Content Placeholder 2">
            <a:extLst>
              <a:ext uri="{FF2B5EF4-FFF2-40B4-BE49-F238E27FC236}">
                <a16:creationId xmlns:a16="http://schemas.microsoft.com/office/drawing/2014/main" id="{18C86C6C-F64C-AC46-F40A-5EB62B69DE05}"/>
              </a:ext>
            </a:extLst>
          </p:cNvPr>
          <p:cNvSpPr>
            <a:spLocks noGrp="1"/>
          </p:cNvSpPr>
          <p:nvPr>
            <p:ph idx="1"/>
          </p:nvPr>
        </p:nvSpPr>
        <p:spPr>
          <a:xfrm>
            <a:off x="838200" y="1325881"/>
            <a:ext cx="6175248" cy="4498848"/>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algn="just"/>
            <a:r>
              <a:rPr lang="en-US" b="0" i="0" dirty="0">
                <a:solidFill>
                  <a:srgbClr val="282828"/>
                </a:solidFill>
                <a:effectLst/>
                <a:latin typeface="Times New Roman" panose="02020603050405020304" pitchFamily="18" charset="0"/>
                <a:cs typeface="Times New Roman" panose="02020603050405020304" pitchFamily="18" charset="0"/>
              </a:rPr>
              <a:t>Instant photography was invented by Edwin Herbart Land</a:t>
            </a:r>
            <a:r>
              <a:rPr lang="en-US" b="0" i="0" dirty="0">
                <a:effectLst/>
                <a:latin typeface="Times New Roman" panose="02020603050405020304" pitchFamily="18" charset="0"/>
                <a:cs typeface="Times New Roman" panose="02020603050405020304" pitchFamily="18" charset="0"/>
              </a:rPr>
              <a:t>, </a:t>
            </a:r>
            <a:r>
              <a:rPr lang="en-US" b="0" i="0" dirty="0">
                <a:solidFill>
                  <a:srgbClr val="282828"/>
                </a:solidFill>
                <a:effectLst/>
                <a:latin typeface="Times New Roman" panose="02020603050405020304" pitchFamily="18" charset="0"/>
                <a:cs typeface="Times New Roman" panose="02020603050405020304" pitchFamily="18" charset="0"/>
              </a:rPr>
              <a:t>an American inventor and physicist. Land was already known for his pioneering use of light-sensitive polymers in eyeglasses to invent polarized lenses. In 1948, he unveiled his first instant-film camera, the Land Camera 95. Over the next several decades, Land's Polaroid Corporation would refine black-and-white film and cameras that were fast, cheap, and remarkably sophisticated. Polaroid introduced color film in 1963 and created the iconic SX-70 folding camera in 1972. </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186B48E-5A4C-8672-0BE0-EFA465D70403}"/>
              </a:ext>
            </a:extLst>
          </p:cNvPr>
          <p:cNvPicPr>
            <a:picLocks noChangeAspect="1"/>
          </p:cNvPicPr>
          <p:nvPr/>
        </p:nvPicPr>
        <p:blipFill>
          <a:blip r:embed="rId2"/>
          <a:stretch>
            <a:fillRect/>
          </a:stretch>
        </p:blipFill>
        <p:spPr>
          <a:xfrm>
            <a:off x="7508749" y="1481327"/>
            <a:ext cx="4050791" cy="3380541"/>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79A6D56-F649-195B-6AE0-E02FA99C12E6}"/>
              </a:ext>
            </a:extLst>
          </p:cNvPr>
          <p:cNvSpPr txBox="1"/>
          <p:nvPr/>
        </p:nvSpPr>
        <p:spPr>
          <a:xfrm rot="10800000" flipV="1">
            <a:off x="7424928" y="5311214"/>
            <a:ext cx="4462272" cy="338554"/>
          </a:xfrm>
          <a:prstGeom prst="rect">
            <a:avLst/>
          </a:prstGeom>
          <a:noFill/>
        </p:spPr>
        <p:txBody>
          <a:bodyPr wrap="square">
            <a:spAutoFit/>
          </a:bodyPr>
          <a:lstStyle/>
          <a:p>
            <a:r>
              <a:rPr lang="en-US" sz="1600" b="0" i="0" dirty="0">
                <a:effectLst/>
                <a:latin typeface="Lato" panose="020F0502020204030203" pitchFamily="34" charset="0"/>
              </a:rPr>
              <a:t>Instant photos and camera from the 1970's</a:t>
            </a:r>
            <a:r>
              <a:rPr lang="en-US" sz="1600" b="0" i="0" dirty="0">
                <a:solidFill>
                  <a:srgbClr val="FFFFFF"/>
                </a:solidFill>
                <a:effectLst/>
                <a:latin typeface="Lato" panose="020F0502020204030203" pitchFamily="34" charset="0"/>
              </a:rPr>
              <a:t>.</a:t>
            </a:r>
            <a:endParaRPr lang="en-IN" sz="1600" dirty="0"/>
          </a:p>
        </p:txBody>
      </p:sp>
    </p:spTree>
    <p:extLst>
      <p:ext uri="{BB962C8B-B14F-4D97-AF65-F5344CB8AC3E}">
        <p14:creationId xmlns:p14="http://schemas.microsoft.com/office/powerpoint/2010/main" val="4147709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6E159-6D34-C09C-E32C-1270FFCAA6E9}"/>
              </a:ext>
            </a:extLst>
          </p:cNvPr>
          <p:cNvSpPr>
            <a:spLocks noGrp="1"/>
          </p:cNvSpPr>
          <p:nvPr>
            <p:ph type="title"/>
          </p:nvPr>
        </p:nvSpPr>
        <p:spPr/>
        <p:txBody>
          <a:bodyPr/>
          <a:lstStyle/>
          <a:p>
            <a:pPr marL="571500" indent="-571500" fontAlgn="base">
              <a:buFont typeface="Arial" panose="020B0604020202020204" pitchFamily="34" charset="0"/>
              <a:buChar char="•"/>
            </a:pPr>
            <a:r>
              <a:rPr lang="en-IN" b="0" i="0" dirty="0">
                <a:solidFill>
                  <a:srgbClr val="7030A0"/>
                </a:solidFill>
                <a:effectLst/>
                <a:latin typeface="Gill Sans Ultra Bold" panose="020B0A02020104020203" pitchFamily="34" charset="0"/>
              </a:rPr>
              <a:t>Modern Cameras</a:t>
            </a:r>
            <a:br>
              <a:rPr lang="en-IN" b="1" i="0" dirty="0">
                <a:solidFill>
                  <a:srgbClr val="282828"/>
                </a:solidFill>
                <a:effectLst/>
                <a:latin typeface="Lato" panose="020F0502020204030203" pitchFamily="34" charset="0"/>
              </a:rPr>
            </a:br>
            <a:endParaRPr lang="en-IN" dirty="0"/>
          </a:p>
        </p:txBody>
      </p:sp>
      <p:sp>
        <p:nvSpPr>
          <p:cNvPr id="3" name="Content Placeholder 2">
            <a:extLst>
              <a:ext uri="{FF2B5EF4-FFF2-40B4-BE49-F238E27FC236}">
                <a16:creationId xmlns:a16="http://schemas.microsoft.com/office/drawing/2014/main" id="{3DBE7CDA-2E6B-B53C-FD6B-39CD3E64DA12}"/>
              </a:ext>
            </a:extLst>
          </p:cNvPr>
          <p:cNvSpPr>
            <a:spLocks noGrp="1"/>
          </p:cNvSpPr>
          <p:nvPr>
            <p:ph idx="1"/>
          </p:nvPr>
        </p:nvSpPr>
        <p:spPr>
          <a:xfrm>
            <a:off x="838200" y="1825625"/>
            <a:ext cx="5827776" cy="3980815"/>
          </a:xfrm>
        </p:spPr>
        <p:style>
          <a:lnRef idx="1">
            <a:schemeClr val="accent5"/>
          </a:lnRef>
          <a:fillRef idx="2">
            <a:schemeClr val="accent5"/>
          </a:fillRef>
          <a:effectRef idx="1">
            <a:schemeClr val="accent5"/>
          </a:effectRef>
          <a:fontRef idx="minor">
            <a:schemeClr val="dk1"/>
          </a:fontRef>
        </p:style>
        <p:txBody>
          <a:bodyPr>
            <a:noAutofit/>
          </a:bodyPr>
          <a:lstStyle/>
          <a:p>
            <a:pPr algn="just"/>
            <a:r>
              <a:rPr lang="en-US" sz="2400" b="0" i="0" dirty="0">
                <a:effectLst/>
                <a:latin typeface="Times New Roman" panose="02020603050405020304" pitchFamily="18" charset="0"/>
                <a:cs typeface="Times New Roman" panose="02020603050405020304" pitchFamily="18" charset="0"/>
              </a:rPr>
              <a:t>Over the next several decades, major manufacturers such as Kodak in the U.S., Leica in Germany, and Canon and Nikon in Japan would all introduce or develop the major camera formats still in use today. Leica invented the first still camera to use 35 mm film in 1925, while another German company, Zeiss-Ikon, introduced the first single-lens reflex camera in 1949. Nikon and Canon would make the interchangeable lens popular and the built-in light meter commonplace.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FF013BA-BB33-678B-7EE9-E2C1008D587A}"/>
              </a:ext>
            </a:extLst>
          </p:cNvPr>
          <p:cNvPicPr>
            <a:picLocks noChangeAspect="1"/>
          </p:cNvPicPr>
          <p:nvPr/>
        </p:nvPicPr>
        <p:blipFill>
          <a:blip r:embed="rId2"/>
          <a:stretch>
            <a:fillRect/>
          </a:stretch>
        </p:blipFill>
        <p:spPr>
          <a:xfrm>
            <a:off x="7434073" y="2479057"/>
            <a:ext cx="3709510" cy="288847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00356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ED107-4B5E-1AC3-7C35-87767A1C7171}"/>
              </a:ext>
            </a:extLst>
          </p:cNvPr>
          <p:cNvSpPr>
            <a:spLocks noGrp="1"/>
          </p:cNvSpPr>
          <p:nvPr>
            <p:ph type="title"/>
          </p:nvPr>
        </p:nvSpPr>
        <p:spPr>
          <a:xfrm>
            <a:off x="838200" y="365125"/>
            <a:ext cx="10911840" cy="1325563"/>
          </a:xfrm>
        </p:spPr>
        <p:txBody>
          <a:bodyPr>
            <a:normAutofit fontScale="90000"/>
          </a:bodyPr>
          <a:lstStyle/>
          <a:p>
            <a:pPr fontAlgn="base"/>
            <a:r>
              <a:rPr lang="en-IN" b="0" i="0" dirty="0">
                <a:solidFill>
                  <a:srgbClr val="7030A0"/>
                </a:solidFill>
                <a:effectLst/>
                <a:latin typeface="Gill Sans Ultra Bold" panose="020B0A02020104020203" pitchFamily="34" charset="0"/>
              </a:rPr>
              <a:t>Digital and Smartphone Cameras</a:t>
            </a:r>
            <a:br>
              <a:rPr lang="en-IN" b="1" i="0" dirty="0">
                <a:solidFill>
                  <a:srgbClr val="282828"/>
                </a:solidFill>
                <a:effectLst/>
                <a:latin typeface="Lato" panose="020F0502020204030203" pitchFamily="34" charset="0"/>
              </a:rPr>
            </a:br>
            <a:endParaRPr lang="en-IN" dirty="0"/>
          </a:p>
        </p:txBody>
      </p:sp>
      <p:sp>
        <p:nvSpPr>
          <p:cNvPr id="3" name="Content Placeholder 2">
            <a:extLst>
              <a:ext uri="{FF2B5EF4-FFF2-40B4-BE49-F238E27FC236}">
                <a16:creationId xmlns:a16="http://schemas.microsoft.com/office/drawing/2014/main" id="{3B72C963-89CE-095C-39EE-1363850C6D65}"/>
              </a:ext>
            </a:extLst>
          </p:cNvPr>
          <p:cNvSpPr>
            <a:spLocks noGrp="1"/>
          </p:cNvSpPr>
          <p:nvPr>
            <p:ph idx="1"/>
          </p:nvPr>
        </p:nvSpPr>
        <p:spPr>
          <a:xfrm>
            <a:off x="838200" y="1825625"/>
            <a:ext cx="7656576" cy="4163695"/>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fontAlgn="base"/>
            <a:r>
              <a:rPr lang="en-US" sz="2400" b="0" i="0" dirty="0">
                <a:effectLst/>
                <a:latin typeface="Times New Roman" panose="02020603050405020304" pitchFamily="18" charset="0"/>
                <a:cs typeface="Times New Roman" panose="02020603050405020304" pitchFamily="18" charset="0"/>
              </a:rPr>
              <a:t>The roots of digital photography, which would revolutionize the industry, began with the development of the first charged-coupled device at Bell labs in 1969. The CCD converts light to an electronic signal and remains the heart of digital devices today. In 1975, engineers at Kodak developed the very first camera creating a digital image. It used a cassette recorder to store data and took more than 20 seconds to capture a photo.</a:t>
            </a:r>
          </a:p>
          <a:p>
            <a:pPr algn="just" fontAlgn="base"/>
            <a:r>
              <a:rPr lang="en-US" sz="2400" b="0" i="0" dirty="0">
                <a:effectLst/>
                <a:latin typeface="Times New Roman" panose="02020603050405020304" pitchFamily="18" charset="0"/>
                <a:cs typeface="Times New Roman" panose="02020603050405020304" pitchFamily="18" charset="0"/>
              </a:rPr>
              <a:t>By the mid-1980s, several companies were at work on digital cameras. One of the first to show a viable prototype was Canon, which demonstrated a digital camera in 1984, although it was never manufactured and sold commercially. The first digital camera sold in the U.S., the </a:t>
            </a:r>
            <a:r>
              <a:rPr lang="en-US" sz="2400" b="0" i="0" dirty="0" err="1">
                <a:effectLst/>
                <a:latin typeface="Times New Roman" panose="02020603050405020304" pitchFamily="18" charset="0"/>
                <a:cs typeface="Times New Roman" panose="02020603050405020304" pitchFamily="18" charset="0"/>
              </a:rPr>
              <a:t>Dycam</a:t>
            </a:r>
            <a:r>
              <a:rPr lang="en-US" sz="2400" b="0" i="0" dirty="0">
                <a:effectLst/>
                <a:latin typeface="Times New Roman" panose="02020603050405020304" pitchFamily="18" charset="0"/>
                <a:cs typeface="Times New Roman" panose="02020603050405020304" pitchFamily="18" charset="0"/>
              </a:rPr>
              <a:t> Model 1, appeared in 1990 and sold for $600. The first digital SLR, a Nikon F3 body attached to a separate storage unit made by Kodak, appeared the following year. By 2004, digital cameras were outselling film cameras</a:t>
            </a:r>
            <a:r>
              <a:rPr lang="en-US" sz="2400" b="0" i="0" dirty="0">
                <a:effectLst/>
                <a:latin typeface="Georgia" panose="02040502050405020303" pitchFamily="18" charset="0"/>
              </a:rPr>
              <a:t>.</a:t>
            </a:r>
          </a:p>
          <a:p>
            <a:endParaRPr lang="en-IN" dirty="0"/>
          </a:p>
        </p:txBody>
      </p:sp>
      <p:pic>
        <p:nvPicPr>
          <p:cNvPr id="4" name="Picture 3">
            <a:extLst>
              <a:ext uri="{FF2B5EF4-FFF2-40B4-BE49-F238E27FC236}">
                <a16:creationId xmlns:a16="http://schemas.microsoft.com/office/drawing/2014/main" id="{CF24985A-AAE9-8818-9EED-00391D505974}"/>
              </a:ext>
            </a:extLst>
          </p:cNvPr>
          <p:cNvPicPr>
            <a:picLocks noChangeAspect="1"/>
          </p:cNvPicPr>
          <p:nvPr/>
        </p:nvPicPr>
        <p:blipFill>
          <a:blip r:embed="rId2"/>
          <a:stretch>
            <a:fillRect/>
          </a:stretch>
        </p:blipFill>
        <p:spPr>
          <a:xfrm>
            <a:off x="8796528" y="1984248"/>
            <a:ext cx="2953512" cy="3739896"/>
          </a:xfrm>
          <a:prstGeom prst="rect">
            <a:avLst/>
          </a:prstGeom>
          <a:ln>
            <a:noFill/>
          </a:ln>
          <a:effectLst>
            <a:softEdge rad="112500"/>
          </a:effectLst>
        </p:spPr>
      </p:pic>
    </p:spTree>
    <p:extLst>
      <p:ext uri="{BB962C8B-B14F-4D97-AF65-F5344CB8AC3E}">
        <p14:creationId xmlns:p14="http://schemas.microsoft.com/office/powerpoint/2010/main" val="4164494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3A956-FE49-2C4B-4023-11B194B1DCE5}"/>
              </a:ext>
            </a:extLst>
          </p:cNvPr>
          <p:cNvSpPr>
            <a:spLocks noGrp="1"/>
          </p:cNvSpPr>
          <p:nvPr>
            <p:ph type="title"/>
          </p:nvPr>
        </p:nvSpPr>
        <p:spPr>
          <a:xfrm>
            <a:off x="838200" y="237743"/>
            <a:ext cx="10515600" cy="1499617"/>
          </a:xfrm>
        </p:spPr>
        <p:txBody>
          <a:bodyPr>
            <a:normAutofit fontScale="90000"/>
          </a:bodyPr>
          <a:lstStyle/>
          <a:p>
            <a:pPr marR="0" lvl="0" algn="l" defTabSz="914400" rtl="0" eaLnBrk="1" fontAlgn="auto" latinLnBrk="0" hangingPunct="1">
              <a:lnSpc>
                <a:spcPct val="90000"/>
              </a:lnSpc>
              <a:spcBef>
                <a:spcPts val="1000"/>
              </a:spcBef>
              <a:spcAft>
                <a:spcPts val="0"/>
              </a:spcAft>
              <a:buClrTx/>
              <a:buSzTx/>
              <a:tabLst/>
              <a:defRPr/>
            </a:pPr>
            <a:br>
              <a:rPr kumimoji="0" lang="en-US" sz="3200" b="1" i="0" u="none" strike="noStrike" kern="1200" cap="none" spc="0" normalizeH="0" baseline="0" noProof="0" dirty="0">
                <a:ln>
                  <a:noFill/>
                </a:ln>
                <a:solidFill>
                  <a:srgbClr val="7030A0"/>
                </a:solidFill>
                <a:effectLst/>
                <a:uLnTx/>
                <a:uFillTx/>
                <a:latin typeface="Gill Sans Ultra Bold" panose="020B0A02020104020203" pitchFamily="34" charset="0"/>
                <a:ea typeface="+mj-ea"/>
                <a:cs typeface="Times New Roman" panose="02020603050405020304" pitchFamily="18" charset="0"/>
              </a:rPr>
            </a:br>
            <a:br>
              <a:rPr kumimoji="0" lang="en-US" sz="3200" b="1" i="0" u="none" strike="noStrike" kern="1200" cap="none" spc="0" normalizeH="0" baseline="0" noProof="0" dirty="0">
                <a:ln>
                  <a:noFill/>
                </a:ln>
                <a:solidFill>
                  <a:srgbClr val="7030A0"/>
                </a:solidFill>
                <a:effectLst/>
                <a:uLnTx/>
                <a:uFillTx/>
                <a:latin typeface="Gill Sans Ultra Bold" panose="020B0A02020104020203" pitchFamily="34" charset="0"/>
                <a:ea typeface="+mj-ea"/>
                <a:cs typeface="Times New Roman" panose="02020603050405020304" pitchFamily="18" charset="0"/>
              </a:rPr>
            </a:br>
            <a:r>
              <a:rPr kumimoji="0" lang="en-US" sz="3100" b="1" i="0" u="none" strike="noStrike" kern="1200" cap="none" spc="0" normalizeH="0" baseline="0" noProof="0" dirty="0">
                <a:ln>
                  <a:noFill/>
                </a:ln>
                <a:solidFill>
                  <a:srgbClr val="7030A0"/>
                </a:solidFill>
                <a:effectLst/>
                <a:uLnTx/>
                <a:uFillTx/>
                <a:latin typeface="Gill Sans Ultra Bold" panose="020B0A02020104020203" pitchFamily="34" charset="0"/>
                <a:ea typeface="+mj-ea"/>
                <a:cs typeface="Times New Roman" panose="02020603050405020304" pitchFamily="18" charset="0"/>
              </a:rPr>
              <a:t>Activity module of the photography club</a:t>
            </a:r>
            <a:br>
              <a:rPr kumimoji="0" lang="en-US" sz="1600" b="1" i="0" u="none" strike="noStrike" kern="1200" cap="none" spc="0" normalizeH="0" baseline="0" noProof="0" dirty="0">
                <a:ln>
                  <a:noFill/>
                </a:ln>
                <a:solidFill>
                  <a:srgbClr val="7030A0"/>
                </a:solidFill>
                <a:effectLst/>
                <a:uLnTx/>
                <a:uFillTx/>
                <a:latin typeface="Gill Sans Ultra Bold" panose="020B0A02020104020203" pitchFamily="34" charset="0"/>
                <a:ea typeface="+mj-ea"/>
                <a:cs typeface="Times New Roman" panose="02020603050405020304" pitchFamily="18" charset="0"/>
              </a:rPr>
            </a:br>
            <a:br>
              <a:rPr kumimoji="0" lang="en-US" sz="2700" b="1" i="0" u="none" strike="noStrike" kern="1200" cap="none" spc="0" normalizeH="0" baseline="0" noProof="0" dirty="0">
                <a:ln>
                  <a:noFill/>
                </a:ln>
                <a:solidFill>
                  <a:srgbClr val="7030A0"/>
                </a:solidFill>
                <a:effectLst/>
                <a:uLnTx/>
                <a:uFillTx/>
                <a:latin typeface="Gill Sans Ultra Bold" panose="020B0A02020104020203" pitchFamily="34" charset="0"/>
                <a:ea typeface="+mj-ea"/>
                <a:cs typeface="Times New Roman" panose="02020603050405020304" pitchFamily="18" charset="0"/>
              </a:rPr>
            </a:br>
            <a:r>
              <a:rPr kumimoji="0" lang="en-US" sz="22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In the table below, we have endeavored to provide a glimpse of the photography curriculum:</a:t>
            </a:r>
            <a:br>
              <a:rPr kumimoji="0" lang="en-US" sz="32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203D2E65-D421-195D-782C-AE71E721E903}"/>
              </a:ext>
            </a:extLst>
          </p:cNvPr>
          <p:cNvSpPr>
            <a:spLocks noGrp="1"/>
          </p:cNvSpPr>
          <p:nvPr>
            <p:ph sz="half" idx="1"/>
          </p:nvPr>
        </p:nvSpPr>
        <p:spPr/>
        <p:style>
          <a:lnRef idx="1">
            <a:schemeClr val="accent6"/>
          </a:lnRef>
          <a:fillRef idx="2">
            <a:schemeClr val="accent6"/>
          </a:fillRef>
          <a:effectRef idx="1">
            <a:schemeClr val="accent6"/>
          </a:effectRef>
          <a:fontRef idx="minor">
            <a:schemeClr val="dk1"/>
          </a:fontRef>
        </p:style>
        <p:txBody>
          <a:bodyPr/>
          <a:lstStyle/>
          <a:p>
            <a:pPr marL="0" indent="0">
              <a:buNone/>
              <a:defRPr/>
            </a:pP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Part one:</a:t>
            </a:r>
          </a:p>
          <a:p>
            <a:pPr>
              <a:buFont typeface="Wingdings" panose="05000000000000000000" pitchFamily="2" charset="2"/>
              <a:buChar char="Ø"/>
              <a:defRPr/>
            </a:pP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World of Smartphone Photography</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a:buFont typeface="Wingdings" panose="05000000000000000000" pitchFamily="2" charset="2"/>
              <a:buChar char="Ø"/>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Lenses and Accessories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Composition</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Motion &amp; Depth</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Landscape Photography</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Portrait Photography</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Lowlight and Nighttime</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Apps and Editing basics</a:t>
            </a:r>
          </a:p>
          <a:p>
            <a:endParaRPr lang="en-IN" dirty="0"/>
          </a:p>
        </p:txBody>
      </p:sp>
      <p:sp>
        <p:nvSpPr>
          <p:cNvPr id="4" name="Content Placeholder 3">
            <a:extLst>
              <a:ext uri="{FF2B5EF4-FFF2-40B4-BE49-F238E27FC236}">
                <a16:creationId xmlns:a16="http://schemas.microsoft.com/office/drawing/2014/main" id="{58F71864-06E3-6647-A959-8FDDFDCAFD69}"/>
              </a:ext>
            </a:extLst>
          </p:cNvPr>
          <p:cNvSpPr>
            <a:spLocks noGrp="1"/>
          </p:cNvSpPr>
          <p:nvPr>
            <p:ph sz="half" idx="2"/>
          </p:nvPr>
        </p:nvSpPr>
        <p:spPr/>
        <p:style>
          <a:lnRef idx="1">
            <a:schemeClr val="accent5"/>
          </a:lnRef>
          <a:fillRef idx="2">
            <a:schemeClr val="accent5"/>
          </a:fillRef>
          <a:effectRef idx="1">
            <a:schemeClr val="accent5"/>
          </a:effectRef>
          <a:fontRef idx="minor">
            <a:schemeClr val="dk1"/>
          </a:fontRef>
        </p:style>
        <p:txBody>
          <a:bodyPr/>
          <a:lstStyle/>
          <a:p>
            <a:r>
              <a:rPr lang="en-IN" sz="3200" b="1" dirty="0">
                <a:latin typeface="Times New Roman" panose="02020603050405020304" pitchFamily="18" charset="0"/>
                <a:cs typeface="Times New Roman" panose="02020603050405020304" pitchFamily="18" charset="0"/>
              </a:rPr>
              <a:t>Part two:</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Nature and Wildlife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City and travel</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Event photography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Documentary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Still life photography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Photoshop Apps</a:t>
            </a:r>
          </a:p>
          <a:p>
            <a:pPr marL="0" indent="0">
              <a:buNone/>
            </a:pPr>
            <a:endParaRPr lang="en-IN" dirty="0"/>
          </a:p>
        </p:txBody>
      </p:sp>
    </p:spTree>
    <p:extLst>
      <p:ext uri="{BB962C8B-B14F-4D97-AF65-F5344CB8AC3E}">
        <p14:creationId xmlns:p14="http://schemas.microsoft.com/office/powerpoint/2010/main" val="108184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48CD-3C16-8780-4408-19EF7A716B75}"/>
              </a:ext>
            </a:extLst>
          </p:cNvPr>
          <p:cNvSpPr>
            <a:spLocks noGrp="1"/>
          </p:cNvSpPr>
          <p:nvPr>
            <p:ph type="ctrTitle"/>
          </p:nvPr>
        </p:nvSpPr>
        <p:spPr/>
        <p:txBody>
          <a:bodyPr/>
          <a:lstStyle/>
          <a:p>
            <a:endParaRPr lang="en-IN" dirty="0"/>
          </a:p>
        </p:txBody>
      </p:sp>
      <p:sp>
        <p:nvSpPr>
          <p:cNvPr id="3" name="Subtitle 2">
            <a:extLst>
              <a:ext uri="{FF2B5EF4-FFF2-40B4-BE49-F238E27FC236}">
                <a16:creationId xmlns:a16="http://schemas.microsoft.com/office/drawing/2014/main" id="{EDE41214-F748-1712-AD34-A70138262918}"/>
              </a:ext>
            </a:extLst>
          </p:cNvPr>
          <p:cNvSpPr>
            <a:spLocks noGrp="1"/>
          </p:cNvSpPr>
          <p:nvPr>
            <p:ph type="subTitle" idx="1"/>
          </p:nvPr>
        </p:nvSpPr>
        <p:spPr/>
        <p:txBody>
          <a:bodyPr/>
          <a:lstStyle/>
          <a:p>
            <a:endParaRPr lang="en-IN"/>
          </a:p>
        </p:txBody>
      </p:sp>
      <p:pic>
        <p:nvPicPr>
          <p:cNvPr id="1026" name="Picture 2">
            <a:extLst>
              <a:ext uri="{FF2B5EF4-FFF2-40B4-BE49-F238E27FC236}">
                <a16:creationId xmlns:a16="http://schemas.microsoft.com/office/drawing/2014/main" id="{37DEE9ED-34B1-76E7-E3A8-9E2678D111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928" y="585220"/>
            <a:ext cx="10506456" cy="56509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A0B549-6354-7301-74B8-44992A88B8C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8" name="TextBox 7">
            <a:extLst>
              <a:ext uri="{FF2B5EF4-FFF2-40B4-BE49-F238E27FC236}">
                <a16:creationId xmlns:a16="http://schemas.microsoft.com/office/drawing/2014/main" id="{561400A4-ED48-AF0D-9DEC-8512239BFDDD}"/>
              </a:ext>
            </a:extLst>
          </p:cNvPr>
          <p:cNvSpPr txBox="1"/>
          <p:nvPr/>
        </p:nvSpPr>
        <p:spPr>
          <a:xfrm>
            <a:off x="640080" y="1024128"/>
            <a:ext cx="5742432" cy="4955203"/>
          </a:xfrm>
          <a:prstGeom prst="rect">
            <a:avLst/>
          </a:prstGeom>
          <a:noFill/>
        </p:spPr>
        <p:txBody>
          <a:bodyPr wrap="square">
            <a:spAutoFit/>
          </a:bodyPr>
          <a:lstStyle/>
          <a:p>
            <a:r>
              <a:rPr kumimoji="0" lang="en-IN" sz="3600" b="1" i="0" u="none" strike="noStrike" kern="1200" cap="none" spc="0" normalizeH="0" baseline="0" noProof="0" dirty="0">
                <a:ln>
                  <a:noFill/>
                </a:ln>
                <a:solidFill>
                  <a:srgbClr val="7030A0"/>
                </a:solidFill>
                <a:effectLst/>
                <a:uLnTx/>
                <a:uFillTx/>
                <a:latin typeface="Bodoni MT Black" panose="02070A03080606020203" pitchFamily="18" charset="0"/>
                <a:ea typeface="+mj-ea"/>
                <a:cs typeface="+mj-cs"/>
              </a:rPr>
              <a:t>Register now:</a:t>
            </a:r>
            <a:br>
              <a:rPr kumimoji="0" lang="en-IN" sz="3600" b="1" i="0" u="none" strike="noStrike" kern="1200" cap="none" spc="0" normalizeH="0" baseline="0" noProof="0" dirty="0">
                <a:ln>
                  <a:noFill/>
                </a:ln>
                <a:solidFill>
                  <a:srgbClr val="FFFF00"/>
                </a:solidFill>
                <a:effectLst/>
                <a:uLnTx/>
                <a:uFillTx/>
                <a:latin typeface="Bodoni MT Black" panose="02070A03080606020203" pitchFamily="18" charset="0"/>
                <a:ea typeface="+mj-ea"/>
                <a:cs typeface="+mj-cs"/>
              </a:rPr>
            </a:br>
            <a:endParaRPr kumimoji="0" lang="en-IN" sz="3600" b="1" i="0" u="none" strike="noStrike" kern="1200" cap="none" spc="0" normalizeH="0" baseline="0" noProof="0" dirty="0">
              <a:ln>
                <a:noFill/>
              </a:ln>
              <a:solidFill>
                <a:srgbClr val="FFFF00"/>
              </a:solidFill>
              <a:effectLst/>
              <a:uLnTx/>
              <a:uFillTx/>
              <a:latin typeface="Bodoni MT Black" panose="02070A03080606020203" pitchFamily="18" charset="0"/>
              <a:ea typeface="+mj-ea"/>
              <a:cs typeface="+mj-cs"/>
            </a:endParaRPr>
          </a:p>
          <a:p>
            <a:pPr marL="571500" indent="-571500">
              <a:buFont typeface="Wingdings" panose="05000000000000000000" pitchFamily="2" charset="2"/>
              <a:buChar char="v"/>
            </a:pPr>
            <a:r>
              <a:rPr kumimoji="0" lang="en-IN" sz="3600" b="1" i="0" u="none" strike="noStrike" kern="1200" cap="none" spc="0" normalizeH="0" baseline="0" noProof="0" dirty="0">
                <a:ln>
                  <a:noFill/>
                </a:ln>
                <a:solidFill>
                  <a:srgbClr val="FFFF00"/>
                </a:solidFill>
                <a:effectLst/>
                <a:uLnTx/>
                <a:uFillTx/>
                <a:latin typeface="Bodoni MT Black" panose="02070A03080606020203" pitchFamily="18" charset="0"/>
                <a:ea typeface="+mj-ea"/>
                <a:cs typeface="+mj-cs"/>
              </a:rPr>
              <a:t>ph.no.-</a:t>
            </a:r>
            <a:r>
              <a:rPr kumimoji="0" lang="en-IN" sz="3600" b="1" i="0" u="none" strike="noStrike" kern="1200" cap="none" spc="0" normalizeH="0" baseline="0" noProof="0" dirty="0">
                <a:ln>
                  <a:noFill/>
                </a:ln>
                <a:effectLst/>
                <a:uLnTx/>
                <a:uFillTx/>
                <a:latin typeface="Bodoni MT Black" panose="02070A03080606020203" pitchFamily="18" charset="0"/>
                <a:ea typeface="+mj-ea"/>
                <a:cs typeface="+mj-cs"/>
              </a:rPr>
              <a:t>8100453097</a:t>
            </a:r>
          </a:p>
          <a:p>
            <a:pPr marL="571500" indent="-571500">
              <a:buFont typeface="Wingdings" panose="05000000000000000000" pitchFamily="2" charset="2"/>
              <a:buChar char="v"/>
            </a:pPr>
            <a:r>
              <a:rPr kumimoji="0" lang="en-IN" sz="3600" b="1" i="0" u="none" strike="noStrike" kern="1200" cap="none" spc="0" normalizeH="0" baseline="0" noProof="0" dirty="0">
                <a:ln>
                  <a:noFill/>
                </a:ln>
                <a:solidFill>
                  <a:srgbClr val="FFFF00"/>
                </a:solidFill>
                <a:effectLst/>
                <a:uLnTx/>
                <a:uFillTx/>
                <a:latin typeface="Bodoni MT Black" panose="02070A03080606020203" pitchFamily="18" charset="0"/>
                <a:ea typeface="+mj-ea"/>
                <a:cs typeface="+mj-cs"/>
              </a:rPr>
              <a:t>mail id:</a:t>
            </a:r>
            <a:br>
              <a:rPr kumimoji="0" lang="en-IN" sz="3600" b="1" i="0" u="none" strike="noStrike" kern="1200" cap="none" spc="0" normalizeH="0" baseline="0" noProof="0" dirty="0">
                <a:ln>
                  <a:noFill/>
                </a:ln>
                <a:solidFill>
                  <a:srgbClr val="FFFF00"/>
                </a:solidFill>
                <a:effectLst/>
                <a:uLnTx/>
                <a:uFillTx/>
                <a:latin typeface="Bodoni MT Black" panose="02070A03080606020203" pitchFamily="18" charset="0"/>
                <a:ea typeface="+mj-ea"/>
                <a:cs typeface="+mj-cs"/>
              </a:rPr>
            </a:br>
            <a:r>
              <a:rPr kumimoji="0" lang="en-IN" sz="2400" b="1" i="0" u="none" strike="noStrike" kern="1200" cap="none" spc="0" normalizeH="0" baseline="0" noProof="0" dirty="0">
                <a:ln>
                  <a:noFill/>
                </a:ln>
                <a:effectLst/>
                <a:uLnTx/>
                <a:uFillTx/>
                <a:latin typeface="Bodoni MT Black" panose="02070A03080606020203" pitchFamily="18" charset="0"/>
                <a:ea typeface="+mj-ea"/>
                <a:cs typeface="+mj-cs"/>
                <a:hlinkClick r:id="rId3"/>
              </a:rPr>
              <a:t>creativephotogm@gmail.com</a:t>
            </a:r>
            <a:endParaRPr kumimoji="0" lang="en-IN" sz="2400" b="1" i="0" u="none" strike="noStrike" kern="1200" cap="none" spc="0" normalizeH="0" baseline="0" noProof="0" dirty="0">
              <a:ln>
                <a:noFill/>
              </a:ln>
              <a:effectLst/>
              <a:uLnTx/>
              <a:uFillTx/>
              <a:latin typeface="Bodoni MT Black" panose="02070A03080606020203" pitchFamily="18" charset="0"/>
              <a:ea typeface="+mj-ea"/>
              <a:cs typeface="+mj-cs"/>
            </a:endParaRPr>
          </a:p>
          <a:p>
            <a:endParaRPr lang="en-IN" sz="2800" b="1" dirty="0">
              <a:latin typeface="Bodoni MT Black" panose="02070A03080606020203" pitchFamily="18" charset="0"/>
              <a:ea typeface="+mj-ea"/>
              <a:cs typeface="+mj-cs"/>
            </a:endParaRPr>
          </a:p>
          <a:p>
            <a:pPr marL="457200" indent="-457200">
              <a:buFont typeface="Wingdings" panose="05000000000000000000" pitchFamily="2" charset="2"/>
              <a:buChar char="v"/>
            </a:pPr>
            <a:r>
              <a:rPr lang="en-IN" sz="2800" b="1" dirty="0">
                <a:solidFill>
                  <a:srgbClr val="FFFF00"/>
                </a:solidFill>
                <a:latin typeface="Bodoni MT Black" panose="02070A03080606020203" pitchFamily="18" charset="0"/>
                <a:ea typeface="+mj-ea"/>
                <a:cs typeface="+mj-cs"/>
              </a:rPr>
              <a:t>GOOGLE FORM:</a:t>
            </a:r>
          </a:p>
          <a:p>
            <a:r>
              <a:rPr lang="en-IN" sz="1200" b="1" dirty="0">
                <a:solidFill>
                  <a:schemeClr val="accent1"/>
                </a:solidFill>
                <a:latin typeface="Bodoni MT Black" panose="02070A03080606020203" pitchFamily="18" charset="0"/>
                <a:ea typeface="+mj-ea"/>
                <a:cs typeface="+mj-cs"/>
                <a:hlinkClick r:id="rId4"/>
              </a:rPr>
              <a:t>https://docs.google.com/forms/d/e/1FAIpQLSd1zaAb0yVnq-d8EZX7XhG5hfw-fsCl41P2tn4nO15BEyi8ow/viewform?usp=header</a:t>
            </a:r>
            <a:endParaRPr lang="en-IN" sz="1200" b="1" dirty="0">
              <a:solidFill>
                <a:schemeClr val="accent1"/>
              </a:solidFill>
              <a:latin typeface="Bodoni MT Black" panose="02070A03080606020203" pitchFamily="18" charset="0"/>
              <a:ea typeface="+mj-ea"/>
              <a:cs typeface="+mj-cs"/>
            </a:endParaRPr>
          </a:p>
          <a:p>
            <a:endParaRPr lang="en-IN" sz="1200" b="1" dirty="0">
              <a:solidFill>
                <a:schemeClr val="accent1"/>
              </a:solidFill>
              <a:latin typeface="Bodoni MT Black" panose="02070A03080606020203" pitchFamily="18" charset="0"/>
              <a:ea typeface="+mj-ea"/>
              <a:cs typeface="+mj-cs"/>
            </a:endParaRPr>
          </a:p>
          <a:p>
            <a:endParaRPr lang="en-IN" sz="2800" b="1" dirty="0">
              <a:solidFill>
                <a:srgbClr val="FFFF00"/>
              </a:solidFill>
              <a:latin typeface="Bodoni MT Black" panose="02070A03080606020203" pitchFamily="18" charset="0"/>
              <a:ea typeface="+mj-ea"/>
              <a:cs typeface="+mj-cs"/>
            </a:endParaRPr>
          </a:p>
          <a:p>
            <a:endParaRPr lang="en-IN" sz="2800" b="1" dirty="0">
              <a:solidFill>
                <a:srgbClr val="FFFF00"/>
              </a:solidFill>
              <a:latin typeface="Bodoni MT Black" panose="02070A03080606020203" pitchFamily="18" charset="0"/>
            </a:endParaRPr>
          </a:p>
        </p:txBody>
      </p:sp>
    </p:spTree>
    <p:extLst>
      <p:ext uri="{BB962C8B-B14F-4D97-AF65-F5344CB8AC3E}">
        <p14:creationId xmlns:p14="http://schemas.microsoft.com/office/powerpoint/2010/main" val="698529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1324</Words>
  <Application>Microsoft Office PowerPoint</Application>
  <PresentationFormat>Widescreen</PresentationFormat>
  <Paragraphs>59</Paragraphs>
  <Slides>12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Arial</vt:lpstr>
      <vt:lpstr>Bodoni MT Black</vt:lpstr>
      <vt:lpstr>Calibri</vt:lpstr>
      <vt:lpstr>Calibri Light</vt:lpstr>
      <vt:lpstr>Georgia</vt:lpstr>
      <vt:lpstr>Gill Sans Ultra Bold</vt:lpstr>
      <vt:lpstr>Imprint MT Shadow</vt:lpstr>
      <vt:lpstr>Lato</vt:lpstr>
      <vt:lpstr>Source Serif Pro</vt:lpstr>
      <vt:lpstr>Times New Roman</vt:lpstr>
      <vt:lpstr>Wingdings</vt:lpstr>
      <vt:lpstr>Office Theme</vt:lpstr>
      <vt:lpstr>PowerPoint Presentation</vt:lpstr>
      <vt:lpstr>PowerPoint Presentation</vt:lpstr>
      <vt:lpstr>History of photography</vt:lpstr>
      <vt:lpstr>First Camera ,Photo graphist and Photography in the world</vt:lpstr>
      <vt:lpstr>Evolution of Photography</vt:lpstr>
      <vt:lpstr> Flexible Roll Film </vt:lpstr>
      <vt:lpstr>Photographic Prints </vt:lpstr>
      <vt:lpstr>Instant Photography </vt:lpstr>
      <vt:lpstr>Modern Cameras </vt:lpstr>
      <vt:lpstr>Digital and Smartphone Cameras </vt:lpstr>
      <vt:lpstr>  Activity module of the photography club  In the table below, we have endeavored to provide a glimpse of the photography curriculum: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arijit das</dc:creator>
  <cp:lastModifiedBy>arijit das</cp:lastModifiedBy>
  <cp:revision>1</cp:revision>
  <dcterms:created xsi:type="dcterms:W3CDTF">2025-02-13T07:53:06Z</dcterms:created>
  <dcterms:modified xsi:type="dcterms:W3CDTF">2025-02-18T04:08:22Z</dcterms:modified>
</cp:coreProperties>
</file>